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8">
  <p:sldMasterIdLst>
    <p:sldMasterId id="2147483660" r:id="rId1"/>
  </p:sldMasterIdLst>
  <p:notesMasterIdLst>
    <p:notesMasterId r:id="rId16"/>
  </p:notesMasterIdLst>
  <p:sldIdLst>
    <p:sldId id="289"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4" autoAdjust="0"/>
    <p:restoredTop sz="85560" autoAdjust="0"/>
  </p:normalViewPr>
  <p:slideViewPr>
    <p:cSldViewPr>
      <p:cViewPr varScale="1">
        <p:scale>
          <a:sx n="67" d="100"/>
          <a:sy n="67" d="100"/>
        </p:scale>
        <p:origin x="1248"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21.04.2021</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B41ECE4-ABB2-4F96-BA92-C990E98519B9}" type="datetime1">
              <a:rPr lang="ru-RU" smtClean="0"/>
              <a:t>21.04.2021</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5C25F8E-C3A8-4235-BD01-EE1ACAA97434}" type="datetime1">
              <a:rPr lang="ru-RU" smtClean="0"/>
              <a:t>21.04.2021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7FF171-832E-4869-922D-E5CB08275789}" type="datetime1">
              <a:rPr lang="ru-RU" smtClean="0"/>
              <a:t>21.04.2021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8CA841A6-38A9-4AE5-8EDD-77F38EA7C22C}" type="datetime1">
              <a:rPr lang="ru-RU" smtClean="0"/>
              <a:t>21.04.2021</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4DBB4C3-C6A9-43C2-9A0A-D02B284D9606}" type="datetime1">
              <a:rPr lang="ru-RU" smtClean="0"/>
              <a:t>21.04.2021</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E126486-76D2-4727-8BA5-732B6994B5C5}" type="datetime1">
              <a:rPr lang="ru-RU" smtClean="0"/>
              <a:t>21.04.2021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698AC4B5-E5E4-48B6-B2DD-56C5CE6E58CD}" type="datetime1">
              <a:rPr lang="ru-RU" smtClean="0"/>
              <a:t>21.04.2021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A00AF11-0F10-4DAA-9D79-486E59F53378}" type="datetime1">
              <a:rPr lang="ru-RU" smtClean="0"/>
              <a:t>21.04.2021</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869E12-1157-445D-A2DF-3F219FAA9D90}" type="datetime1">
              <a:rPr lang="ru-RU" smtClean="0"/>
              <a:t>21.04.2021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4F01D8-67B5-489B-A243-72DA8A8DA529}" type="datetime1">
              <a:rPr lang="ru-RU" smtClean="0"/>
              <a:t>21.04.2021</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EC5234B-A3C9-46B4-B874-77CC4591058E}" type="datetime1">
              <a:rPr lang="ru-RU" smtClean="0"/>
              <a:t>21.04.2021</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C1BD55-643C-4204-BC5A-F5FFA5E84B7A}" type="datetime1">
              <a:rPr lang="ru-RU" smtClean="0"/>
              <a:t>21.04.2021</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8208912" cy="5061176"/>
          </a:xfrm>
        </p:spPr>
        <p:txBody>
          <a:bodyPr>
            <a:normAutofit fontScale="92500" lnSpcReduction="10000"/>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ru-RU" sz="3600"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10000"/>
              </a:lnSpc>
              <a:spcBef>
                <a:spcPts val="0"/>
              </a:spcBef>
              <a:buNone/>
            </a:pPr>
            <a:r>
              <a:rPr lang="kk-KZ" sz="3600" b="1" dirty="0">
                <a:effectLst/>
                <a:latin typeface="Times New Roman" panose="02020603050405020304" pitchFamily="18" charset="0"/>
                <a:ea typeface="Calibri" panose="020F0502020204030204" pitchFamily="34" charset="0"/>
                <a:cs typeface="Times New Roman" panose="02020603050405020304" pitchFamily="18" charset="0"/>
              </a:rPr>
              <a:t>	Сұйық хроматография. Ионды хроматография</a:t>
            </a:r>
            <a:endParaRPr lang="ru-RU" sz="2800" b="1"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457200" algn="just">
              <a:spcBef>
                <a:spcPts val="0"/>
              </a:spcBef>
              <a:buNone/>
            </a:pP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a:p>
            <a:endParaRPr lang="ru-RU" dirty="0"/>
          </a:p>
          <a:p>
            <a:endParaRPr lang="ru-RU" dirty="0"/>
          </a:p>
          <a:p>
            <a:pPr marL="0" indent="0">
              <a:buNone/>
            </a:pPr>
            <a:r>
              <a:rPr lang="ru-RU" sz="2100" dirty="0"/>
              <a:t>                                                      Д</a:t>
            </a:r>
            <a:r>
              <a:rPr lang="kk-KZ" sz="2100" dirty="0"/>
              <a:t>әріскер </a:t>
            </a:r>
            <a:r>
              <a:rPr lang="ru-RU" sz="21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6E5DF0BD-A44F-4EA8-8429-3F747BBABB03}"/>
              </a:ext>
            </a:extLst>
          </p:cNvPr>
          <p:cNvPicPr>
            <a:picLocks noGrp="1" noChangeAspect="1"/>
          </p:cNvPicPr>
          <p:nvPr>
            <p:ph sz="quarter" idx="1"/>
          </p:nvPr>
        </p:nvPicPr>
        <p:blipFill>
          <a:blip r:embed="rId2"/>
          <a:stretch>
            <a:fillRect/>
          </a:stretch>
        </p:blipFill>
        <p:spPr>
          <a:xfrm>
            <a:off x="611560" y="692696"/>
            <a:ext cx="7776864" cy="5625744"/>
          </a:xfrm>
          <a:prstGeom prst="rect">
            <a:avLst/>
          </a:prstGeom>
        </p:spPr>
      </p:pic>
      <p:sp>
        <p:nvSpPr>
          <p:cNvPr id="4" name="Номер слайда 3">
            <a:extLst>
              <a:ext uri="{FF2B5EF4-FFF2-40B4-BE49-F238E27FC236}">
                <a16:creationId xmlns:a16="http://schemas.microsoft.com/office/drawing/2014/main" id="{B627421E-6236-469B-95EC-9F929EBA21BA}"/>
              </a:ext>
            </a:extLst>
          </p:cNvPr>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3277888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26EC128-D2E4-42D7-8204-EF2E02953FB5}"/>
              </a:ext>
            </a:extLst>
          </p:cNvPr>
          <p:cNvSpPr>
            <a:spLocks noGrp="1"/>
          </p:cNvSpPr>
          <p:nvPr>
            <p:ph sz="quarter" idx="1"/>
          </p:nvPr>
        </p:nvSpPr>
        <p:spPr>
          <a:xfrm>
            <a:off x="457200" y="332656"/>
            <a:ext cx="7859216" cy="6141296"/>
          </a:xfrm>
        </p:spPr>
        <p:txBody>
          <a:bodyPr>
            <a:normAutofit lnSpcReduction="10000"/>
          </a:bodyPr>
          <a:lstStyle/>
          <a:p>
            <a:pPr marL="457200" indent="0" algn="just">
              <a:buNone/>
            </a:pPr>
            <a:r>
              <a:rPr lang="kk-KZ" dirty="0">
                <a:latin typeface="Times New Roman" panose="02020603050405020304" pitchFamily="18" charset="0"/>
                <a:ea typeface="Times New Roman" panose="02020603050405020304" pitchFamily="18" charset="0"/>
              </a:rPr>
              <a:t>	</a:t>
            </a:r>
            <a:r>
              <a:rPr lang="kk-KZ" sz="2400" dirty="0">
                <a:effectLst/>
                <a:latin typeface="Times New Roman" panose="02020603050405020304" pitchFamily="18" charset="0"/>
                <a:ea typeface="Times New Roman" panose="02020603050405020304" pitchFamily="18" charset="0"/>
              </a:rPr>
              <a:t>Иониттер түрі көп және олар әртүрлі</a:t>
            </a:r>
            <a:endParaRPr lang="ru-RU" sz="2000" dirty="0">
              <a:effectLst/>
              <a:latin typeface="Times New Roman" panose="02020603050405020304" pitchFamily="18" charset="0"/>
              <a:ea typeface="Times New Roman" panose="02020603050405020304" pitchFamily="18" charset="0"/>
            </a:endParaRPr>
          </a:p>
          <a:p>
            <a:pPr marL="342900" lvl="0" indent="-342900" algn="just">
              <a:buFont typeface="Arial" panose="020B0604020202020204" pitchFamily="34" charset="0"/>
              <a:buChar char="•"/>
              <a:tabLst>
                <a:tab pos="457200" algn="l"/>
              </a:tabLst>
            </a:pPr>
            <a:r>
              <a:rPr lang="kk-KZ" sz="2400" i="1" kern="1200" dirty="0">
                <a:solidFill>
                  <a:srgbClr val="000000"/>
                </a:solidFill>
                <a:effectLst/>
                <a:latin typeface="Times New Roman" panose="02020603050405020304" pitchFamily="18" charset="0"/>
                <a:ea typeface="+mn-ea"/>
                <a:cs typeface="Times New Roman" panose="02020603050405020304" pitchFamily="18" charset="0"/>
              </a:rPr>
              <a:t>Монофункциональды иониттер </a:t>
            </a:r>
            <a:r>
              <a:rPr lang="kk-KZ" sz="2400" kern="1200" dirty="0">
                <a:solidFill>
                  <a:srgbClr val="000000"/>
                </a:solidFill>
                <a:effectLst/>
                <a:latin typeface="Times New Roman" panose="02020603050405020304" pitchFamily="18" charset="0"/>
                <a:ea typeface="+mn-ea"/>
                <a:cs typeface="Times New Roman" panose="02020603050405020304" pitchFamily="18" charset="0"/>
              </a:rPr>
              <a:t>– құрамында бір типті ионогенді топтар бар, </a:t>
            </a:r>
            <a:r>
              <a:rPr lang="kk-KZ" sz="2400" i="1" kern="1200" dirty="0">
                <a:solidFill>
                  <a:srgbClr val="000000"/>
                </a:solidFill>
                <a:effectLst/>
                <a:latin typeface="Times New Roman" panose="02020603050405020304" pitchFamily="18" charset="0"/>
                <a:ea typeface="+mn-ea"/>
                <a:cs typeface="Times New Roman" panose="02020603050405020304" pitchFamily="18" charset="0"/>
              </a:rPr>
              <a:t>полифункциональды</a:t>
            </a:r>
            <a:r>
              <a:rPr lang="kk-KZ" sz="2400" kern="1200" dirty="0">
                <a:solidFill>
                  <a:srgbClr val="000000"/>
                </a:solidFill>
                <a:effectLst/>
                <a:latin typeface="Times New Roman" panose="02020603050405020304" pitchFamily="18" charset="0"/>
                <a:ea typeface="+mn-ea"/>
                <a:cs typeface="Times New Roman" panose="02020603050405020304" pitchFamily="18" charset="0"/>
              </a:rPr>
              <a:t> – әртүрлі типті. </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457200" algn="l"/>
              </a:tabLst>
            </a:pPr>
            <a:r>
              <a:rPr lang="kk-KZ" sz="2400" kern="1200" dirty="0">
                <a:solidFill>
                  <a:srgbClr val="000000"/>
                </a:solidFill>
                <a:effectLst/>
                <a:latin typeface="Times New Roman" panose="02020603050405020304" pitchFamily="18" charset="0"/>
                <a:ea typeface="+mn-ea"/>
                <a:cs typeface="Times New Roman" panose="02020603050405020304" pitchFamily="18" charset="0"/>
              </a:rPr>
              <a:t>Ионит сыйымдылығы </a:t>
            </a:r>
            <a:r>
              <a:rPr lang="ru-RU" sz="2400" kern="1200" dirty="0">
                <a:solidFill>
                  <a:srgbClr val="000000"/>
                </a:solidFill>
                <a:effectLst/>
                <a:latin typeface="Times New Roman" panose="02020603050405020304" pitchFamily="18" charset="0"/>
                <a:ea typeface="+mn-ea"/>
                <a:cs typeface="Times New Roman" panose="02020603050405020304" pitchFamily="18" charset="0"/>
              </a:rPr>
              <a:t>– </a:t>
            </a:r>
            <a:r>
              <a:rPr lang="kk-KZ" sz="2400" kern="1200" dirty="0">
                <a:solidFill>
                  <a:srgbClr val="000000"/>
                </a:solidFill>
                <a:effectLst/>
                <a:latin typeface="Times New Roman" panose="02020603050405020304" pitchFamily="18" charset="0"/>
                <a:ea typeface="+mn-ea"/>
                <a:cs typeface="Times New Roman" panose="02020603050405020304" pitchFamily="18" charset="0"/>
              </a:rPr>
              <a:t>ионит байланыстыра алатын </a:t>
            </a:r>
            <a:r>
              <a:rPr lang="ru-RU" sz="2400" kern="1200" dirty="0" err="1">
                <a:solidFill>
                  <a:srgbClr val="000000"/>
                </a:solidFill>
                <a:effectLst/>
                <a:latin typeface="Times New Roman" panose="02020603050405020304" pitchFamily="18" charset="0"/>
                <a:ea typeface="+mn-ea"/>
                <a:cs typeface="Times New Roman" panose="02020603050405020304" pitchFamily="18" charset="0"/>
              </a:rPr>
              <a:t>максималь</a:t>
            </a:r>
            <a:r>
              <a:rPr lang="kk-KZ" sz="2400" kern="1200" dirty="0">
                <a:solidFill>
                  <a:srgbClr val="000000"/>
                </a:solidFill>
                <a:effectLst/>
                <a:latin typeface="Times New Roman" panose="02020603050405020304" pitchFamily="18" charset="0"/>
                <a:ea typeface="+mn-ea"/>
                <a:cs typeface="Times New Roman" panose="02020603050405020304" pitchFamily="18" charset="0"/>
              </a:rPr>
              <a:t>ды ион саны </a:t>
            </a:r>
            <a:r>
              <a:rPr lang="ru-RU" sz="2400" kern="1200" dirty="0">
                <a:solidFill>
                  <a:srgbClr val="000000"/>
                </a:solidFill>
                <a:effectLst/>
                <a:latin typeface="Times New Roman" panose="02020603050405020304" pitchFamily="18" charset="0"/>
                <a:ea typeface="+mn-ea"/>
                <a:cs typeface="Times New Roman" panose="02020603050405020304" pitchFamily="18" charset="0"/>
              </a:rPr>
              <a:t>(ммоль ион/1 г </a:t>
            </a:r>
            <a:r>
              <a:rPr lang="ru-RU" sz="2400" kern="1200" dirty="0" err="1">
                <a:solidFill>
                  <a:srgbClr val="000000"/>
                </a:solidFill>
                <a:effectLst/>
                <a:latin typeface="Times New Roman" panose="02020603050405020304" pitchFamily="18" charset="0"/>
                <a:ea typeface="+mn-ea"/>
                <a:cs typeface="Times New Roman" panose="02020603050405020304" pitchFamily="18" charset="0"/>
              </a:rPr>
              <a:t>иони</a:t>
            </a:r>
            <a:r>
              <a:rPr lang="kk-KZ" sz="2400" kern="1200" dirty="0">
                <a:solidFill>
                  <a:srgbClr val="000000"/>
                </a:solidFill>
                <a:effectLst/>
                <a:latin typeface="Times New Roman" panose="02020603050405020304" pitchFamily="18" charset="0"/>
                <a:ea typeface="+mn-ea"/>
                <a:cs typeface="Times New Roman" panose="02020603050405020304" pitchFamily="18" charset="0"/>
              </a:rPr>
              <a:t>т</a:t>
            </a:r>
            <a:r>
              <a:rPr lang="ru-RU" sz="2400" kern="1200" dirty="0">
                <a:solidFill>
                  <a:srgbClr val="000000"/>
                </a:solidFill>
                <a:effectLst/>
                <a:latin typeface="Times New Roman" panose="02020603050405020304" pitchFamily="18" charset="0"/>
                <a:ea typeface="+mn-ea"/>
                <a:cs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457200" algn="l"/>
              </a:tabLst>
            </a:pPr>
            <a:r>
              <a:rPr lang="kk-KZ" sz="2400" kern="1200" dirty="0">
                <a:solidFill>
                  <a:srgbClr val="000000"/>
                </a:solidFill>
                <a:effectLst/>
                <a:latin typeface="Times New Roman" panose="02020603050405020304" pitchFamily="18" charset="0"/>
                <a:ea typeface="+mn-ea"/>
                <a:cs typeface="Times New Roman" panose="02020603050405020304" pitchFamily="18" charset="0"/>
              </a:rPr>
              <a:t>Ионит сыйымдылығы ионогенді топтардың санына, табиғатына және температураға байланысты</a:t>
            </a:r>
            <a:r>
              <a:rPr lang="ru-RU" sz="2400" kern="1200" dirty="0">
                <a:solidFill>
                  <a:srgbClr val="000000"/>
                </a:solidFill>
                <a:effectLst/>
                <a:latin typeface="Times New Roman" panose="02020603050405020304" pitchFamily="18" charset="0"/>
                <a:ea typeface="+mn-ea"/>
                <a:cs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indent="450215" algn="just"/>
            <a:endParaRPr lang="ru-RU" sz="2000" dirty="0">
              <a:effectLst/>
              <a:latin typeface="Times New Roman" panose="02020603050405020304" pitchFamily="18" charset="0"/>
              <a:ea typeface="Times New Roman" panose="02020603050405020304" pitchFamily="18" charset="0"/>
            </a:endParaRPr>
          </a:p>
          <a:p>
            <a:pPr marL="457200" indent="0" algn="just">
              <a:buNone/>
            </a:pPr>
            <a:r>
              <a:rPr lang="kk-KZ" sz="2400" kern="1200" dirty="0">
                <a:solidFill>
                  <a:srgbClr val="000000"/>
                </a:solidFill>
                <a:effectLst/>
                <a:latin typeface="Times New Roman" panose="02020603050405020304" pitchFamily="18" charset="0"/>
                <a:ea typeface="+mn-ea"/>
              </a:rPr>
              <a:t>	Ионды хроматографиялау сулы ортадан қосылысты элюентті немесе бөліп шығару тәсілдері арқылы орындалады. </a:t>
            </a:r>
            <a:endParaRPr lang="ru-RU" sz="2000" dirty="0">
              <a:effectLst/>
              <a:latin typeface="Times New Roman" panose="02020603050405020304" pitchFamily="18" charset="0"/>
              <a:ea typeface="Times New Roman" panose="02020603050405020304" pitchFamily="18" charset="0"/>
            </a:endParaRPr>
          </a:p>
          <a:p>
            <a:pPr marL="457200" indent="0" algn="just">
              <a:buNone/>
            </a:pPr>
            <a:r>
              <a:rPr lang="kk-KZ" sz="2400" kern="1200" dirty="0">
                <a:solidFill>
                  <a:srgbClr val="000000"/>
                </a:solidFill>
                <a:effectLst/>
                <a:latin typeface="Times New Roman" panose="02020603050405020304" pitchFamily="18" charset="0"/>
                <a:ea typeface="+mn-ea"/>
              </a:rPr>
              <a:t>	Элюент ретінде су, минералды және органикалық қышқылдар, буферлі ерітінділер қолданылады. </a:t>
            </a:r>
            <a:endParaRPr lang="ru-RU" sz="2000" dirty="0">
              <a:effectLst/>
              <a:latin typeface="Times New Roman" panose="02020603050405020304" pitchFamily="18" charset="0"/>
              <a:ea typeface="Times New Roman" panose="02020603050405020304" pitchFamily="18" charset="0"/>
            </a:endParaRPr>
          </a:p>
          <a:p>
            <a:pPr marL="457200" indent="0" algn="just">
              <a:buNone/>
            </a:pPr>
            <a:r>
              <a:rPr lang="kk-KZ" sz="2400" kern="1200" dirty="0">
                <a:solidFill>
                  <a:srgbClr val="000000"/>
                </a:solidFill>
                <a:effectLst/>
                <a:latin typeface="Times New Roman" panose="02020603050405020304" pitchFamily="18" charset="0"/>
                <a:ea typeface="+mn-ea"/>
              </a:rPr>
              <a:t>	Э</a:t>
            </a:r>
            <a:r>
              <a:rPr lang="ru-RU" sz="2400" kern="1200" dirty="0" err="1">
                <a:solidFill>
                  <a:srgbClr val="000000"/>
                </a:solidFill>
                <a:effectLst/>
                <a:latin typeface="Times New Roman" panose="02020603050405020304" pitchFamily="18" charset="0"/>
                <a:ea typeface="+mn-ea"/>
              </a:rPr>
              <a:t>люир</a:t>
            </a:r>
            <a:r>
              <a:rPr lang="kk-KZ" sz="2400" kern="1200" dirty="0">
                <a:solidFill>
                  <a:srgbClr val="000000"/>
                </a:solidFill>
                <a:effectLst/>
                <a:latin typeface="Times New Roman" panose="02020603050405020304" pitchFamily="18" charset="0"/>
                <a:ea typeface="+mn-ea"/>
              </a:rPr>
              <a:t>ленуге ортаның қышқылдылығы және ерітіндінің иондық күші әсер етеді. </a:t>
            </a:r>
            <a:endParaRPr lang="ru-RU" sz="20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13572AB8-A56C-426D-BE11-3BDD3FE385CD}"/>
              </a:ext>
            </a:extLst>
          </p:cNvPr>
          <p:cNvSpPr>
            <a:spLocks noGrp="1"/>
          </p:cNvSpPr>
          <p:nvPr>
            <p:ph type="sldNum" sz="quarter" idx="15"/>
          </p:nvPr>
        </p:nvSpPr>
        <p:spPr/>
        <p:txBody>
          <a:bodyPr/>
          <a:lstStyle/>
          <a:p>
            <a:fld id="{D6F87789-79C0-4369-89FF-5E19A7612EE5}" type="slidenum">
              <a:rPr lang="ru-RU" smtClean="0"/>
              <a:pPr/>
              <a:t>11</a:t>
            </a:fld>
            <a:endParaRPr lang="ru-RU"/>
          </a:p>
        </p:txBody>
      </p:sp>
    </p:spTree>
    <p:extLst>
      <p:ext uri="{BB962C8B-B14F-4D97-AF65-F5344CB8AC3E}">
        <p14:creationId xmlns:p14="http://schemas.microsoft.com/office/powerpoint/2010/main" val="246130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705683E0-EB80-4BF8-A96D-CAA564756053}"/>
              </a:ext>
            </a:extLst>
          </p:cNvPr>
          <p:cNvPicPr>
            <a:picLocks noGrp="1" noChangeAspect="1"/>
          </p:cNvPicPr>
          <p:nvPr>
            <p:ph sz="quarter" idx="1"/>
          </p:nvPr>
        </p:nvPicPr>
        <p:blipFill>
          <a:blip r:embed="rId2"/>
          <a:stretch>
            <a:fillRect/>
          </a:stretch>
        </p:blipFill>
        <p:spPr>
          <a:xfrm>
            <a:off x="611560" y="476672"/>
            <a:ext cx="7776864" cy="5976664"/>
          </a:xfrm>
          <a:prstGeom prst="rect">
            <a:avLst/>
          </a:prstGeom>
        </p:spPr>
      </p:pic>
      <p:sp>
        <p:nvSpPr>
          <p:cNvPr id="4" name="Номер слайда 3">
            <a:extLst>
              <a:ext uri="{FF2B5EF4-FFF2-40B4-BE49-F238E27FC236}">
                <a16:creationId xmlns:a16="http://schemas.microsoft.com/office/drawing/2014/main" id="{D8640F08-6B15-4870-A9D8-57E69C0269F9}"/>
              </a:ext>
            </a:extLst>
          </p:cNvPr>
          <p:cNvSpPr>
            <a:spLocks noGrp="1"/>
          </p:cNvSpPr>
          <p:nvPr>
            <p:ph type="sldNum" sz="quarter" idx="15"/>
          </p:nvPr>
        </p:nvSpPr>
        <p:spPr/>
        <p:txBody>
          <a:bodyPr/>
          <a:lstStyle/>
          <a:p>
            <a:fld id="{D6F87789-79C0-4369-89FF-5E19A7612EE5}" type="slidenum">
              <a:rPr lang="ru-RU" smtClean="0"/>
              <a:pPr/>
              <a:t>12</a:t>
            </a:fld>
            <a:endParaRPr lang="ru-RU"/>
          </a:p>
        </p:txBody>
      </p:sp>
    </p:spTree>
    <p:extLst>
      <p:ext uri="{BB962C8B-B14F-4D97-AF65-F5344CB8AC3E}">
        <p14:creationId xmlns:p14="http://schemas.microsoft.com/office/powerpoint/2010/main" val="1077156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8DC93D3-9FE3-4537-87D3-A312CED19754}"/>
              </a:ext>
            </a:extLst>
          </p:cNvPr>
          <p:cNvSpPr>
            <a:spLocks noGrp="1"/>
          </p:cNvSpPr>
          <p:nvPr>
            <p:ph sz="quarter" idx="1"/>
          </p:nvPr>
        </p:nvSpPr>
        <p:spPr>
          <a:xfrm>
            <a:off x="457200" y="404664"/>
            <a:ext cx="8003232" cy="6069288"/>
          </a:xfrm>
        </p:spPr>
        <p:txBody>
          <a:bodyPr>
            <a:normAutofit/>
          </a:bodyPr>
          <a:lstStyle/>
          <a:p>
            <a:pPr marL="0" lvl="0" indent="0" algn="just">
              <a:buNone/>
              <a:tabLst>
                <a:tab pos="858520" algn="l"/>
              </a:tabLst>
            </a:pPr>
            <a:r>
              <a:rPr lang="ru-RU" sz="2400" kern="1200" dirty="0">
                <a:solidFill>
                  <a:srgbClr val="000000"/>
                </a:solidFill>
                <a:effectLst/>
                <a:latin typeface="Times New Roman" panose="02020603050405020304" pitchFamily="18" charset="0"/>
                <a:ea typeface="+mn-ea"/>
              </a:rPr>
              <a:t>2. </a:t>
            </a:r>
            <a:r>
              <a:rPr lang="kk-KZ" sz="2400" kern="1200" dirty="0">
                <a:solidFill>
                  <a:srgbClr val="000000"/>
                </a:solidFill>
                <a:effectLst/>
                <a:latin typeface="Times New Roman" panose="02020603050405020304" pitchFamily="18" charset="0"/>
                <a:ea typeface="+mn-ea"/>
              </a:rPr>
              <a:t>Ионды хроматография </a:t>
            </a:r>
            <a:r>
              <a:rPr lang="ru-RU" sz="2400" kern="1200" dirty="0">
                <a:solidFill>
                  <a:srgbClr val="000000"/>
                </a:solidFill>
                <a:effectLst/>
                <a:latin typeface="Times New Roman" panose="02020603050405020304" pitchFamily="18" charset="0"/>
                <a:ea typeface="+mn-ea"/>
              </a:rPr>
              <a:t>- </a:t>
            </a:r>
            <a:r>
              <a:rPr lang="kk-KZ" sz="2400" kern="1200" dirty="0">
                <a:solidFill>
                  <a:srgbClr val="000000"/>
                </a:solidFill>
                <a:effectLst/>
                <a:latin typeface="Times New Roman" panose="02020603050405020304" pitchFamily="18" charset="0"/>
                <a:ea typeface="+mn-ea"/>
              </a:rPr>
              <a:t>жоғары эффективті ионды хроматография түрі. </a:t>
            </a:r>
            <a:endParaRPr lang="ru-RU" sz="2000" dirty="0">
              <a:effectLst/>
              <a:latin typeface="Times New Roman" panose="02020603050405020304" pitchFamily="18" charset="0"/>
              <a:ea typeface="Times New Roman" panose="02020603050405020304" pitchFamily="18" charset="0"/>
            </a:endParaRPr>
          </a:p>
          <a:p>
            <a:pPr indent="0" algn="just">
              <a:buNone/>
            </a:pPr>
            <a:r>
              <a:rPr lang="kk-KZ" sz="2400" kern="1200" dirty="0">
                <a:solidFill>
                  <a:srgbClr val="000000"/>
                </a:solidFill>
                <a:effectLst/>
                <a:latin typeface="Times New Roman" panose="02020603050405020304" pitchFamily="18" charset="0"/>
                <a:ea typeface="+mn-ea"/>
              </a:rPr>
              <a:t>	Сорбент ретінде катионит немесе анионит беткі қабаты  шыны, полимер немесе силикагель материалдарымен қапталған сфералы бөлшектер </a:t>
            </a:r>
            <a:r>
              <a:rPr lang="ru-RU" sz="2400" kern="1200" dirty="0">
                <a:solidFill>
                  <a:srgbClr val="000000"/>
                </a:solidFill>
                <a:effectLst/>
                <a:latin typeface="Times New Roman" panose="02020603050405020304" pitchFamily="18" charset="0"/>
                <a:ea typeface="+mn-ea"/>
              </a:rPr>
              <a:t>(</a:t>
            </a:r>
            <a:r>
              <a:rPr lang="en-US" sz="2400" kern="1200" dirty="0">
                <a:solidFill>
                  <a:srgbClr val="000000"/>
                </a:solidFill>
                <a:effectLst/>
                <a:latin typeface="Times New Roman" panose="02020603050405020304" pitchFamily="18" charset="0"/>
                <a:ea typeface="+mn-ea"/>
              </a:rPr>
              <a:t>d</a:t>
            </a:r>
            <a:r>
              <a:rPr lang="ru-RU" sz="2400" kern="1200" dirty="0">
                <a:solidFill>
                  <a:srgbClr val="000000"/>
                </a:solidFill>
                <a:effectLst/>
                <a:latin typeface="Times New Roman" panose="02020603050405020304" pitchFamily="18" charset="0"/>
                <a:ea typeface="+mn-ea"/>
              </a:rPr>
              <a:t>=30-40 мкм)  </a:t>
            </a:r>
            <a:r>
              <a:rPr lang="kk-KZ" sz="2400" kern="1200" dirty="0">
                <a:solidFill>
                  <a:srgbClr val="000000"/>
                </a:solidFill>
                <a:effectLst/>
                <a:latin typeface="Times New Roman" panose="02020603050405020304" pitchFamily="18" charset="0"/>
                <a:ea typeface="+mn-ea"/>
              </a:rPr>
              <a:t>қолданылады. Детектирлеу физика</a:t>
            </a:r>
            <a:r>
              <a:rPr lang="ru-RU" sz="2400" kern="1200" dirty="0">
                <a:solidFill>
                  <a:srgbClr val="000000"/>
                </a:solidFill>
                <a:effectLst/>
                <a:latin typeface="Times New Roman" panose="02020603050405020304" pitchFamily="18" charset="0"/>
                <a:ea typeface="+mn-ea"/>
              </a:rPr>
              <a:t>-</a:t>
            </a:r>
            <a:r>
              <a:rPr lang="kk-KZ" sz="2400" kern="1200" dirty="0">
                <a:solidFill>
                  <a:srgbClr val="000000"/>
                </a:solidFill>
                <a:effectLst/>
                <a:latin typeface="Times New Roman" panose="02020603050405020304" pitchFamily="18" charset="0"/>
                <a:ea typeface="+mn-ea"/>
              </a:rPr>
              <a:t>химиялық әдістермен орындалады.</a:t>
            </a:r>
            <a:endParaRPr lang="ru-RU" sz="2000" dirty="0">
              <a:effectLst/>
              <a:latin typeface="Times New Roman" panose="02020603050405020304" pitchFamily="18" charset="0"/>
              <a:ea typeface="Times New Roman" panose="02020603050405020304" pitchFamily="18" charset="0"/>
            </a:endParaRPr>
          </a:p>
          <a:p>
            <a:pPr marL="0" lvl="0" indent="0" algn="just">
              <a:buNone/>
              <a:tabLst>
                <a:tab pos="858520" algn="l"/>
              </a:tabLst>
            </a:pPr>
            <a:r>
              <a:rPr lang="kk-KZ" sz="2400" kern="1200" dirty="0">
                <a:solidFill>
                  <a:srgbClr val="000000"/>
                </a:solidFill>
                <a:effectLst/>
                <a:latin typeface="Times New Roman" panose="02020603050405020304" pitchFamily="18" charset="0"/>
                <a:ea typeface="+mn-ea"/>
              </a:rPr>
              <a:t>3. Ионды</a:t>
            </a:r>
            <a:r>
              <a:rPr lang="ru-RU" sz="2400" kern="1200" dirty="0">
                <a:solidFill>
                  <a:srgbClr val="000000"/>
                </a:solidFill>
                <a:effectLst/>
                <a:latin typeface="Times New Roman" panose="02020603050405020304" pitchFamily="18" charset="0"/>
                <a:ea typeface="+mn-ea"/>
              </a:rPr>
              <a:t>-</a:t>
            </a:r>
            <a:r>
              <a:rPr lang="kk-KZ" sz="2400" kern="1200" dirty="0">
                <a:solidFill>
                  <a:srgbClr val="000000"/>
                </a:solidFill>
                <a:effectLst/>
                <a:latin typeface="Times New Roman" panose="02020603050405020304" pitchFamily="18" charset="0"/>
                <a:ea typeface="+mn-ea"/>
              </a:rPr>
              <a:t>жұпты хроматография- жоғары эффективті ионды хроматография түрі. Иондалған органикалық заттарды анықтау үшін қолданылады. Сорбент ретінде алкил топтарымен түрлендірілген силикагельдер.</a:t>
            </a:r>
            <a:endParaRPr lang="ru-RU" sz="2000" dirty="0">
              <a:effectLst/>
              <a:latin typeface="Times New Roman" panose="02020603050405020304" pitchFamily="18" charset="0"/>
              <a:ea typeface="Times New Roman" panose="02020603050405020304" pitchFamily="18" charset="0"/>
            </a:endParaRPr>
          </a:p>
          <a:p>
            <a:pPr marL="0" lvl="0" indent="0" algn="just">
              <a:buNone/>
              <a:tabLst>
                <a:tab pos="858520" algn="l"/>
              </a:tabLst>
            </a:pPr>
            <a:r>
              <a:rPr lang="kk-KZ" sz="2400" kern="1200" dirty="0">
                <a:solidFill>
                  <a:srgbClr val="000000"/>
                </a:solidFill>
                <a:effectLst/>
                <a:latin typeface="Times New Roman" panose="02020603050405020304" pitchFamily="18" charset="0"/>
                <a:ea typeface="+mn-ea"/>
              </a:rPr>
              <a:t>4. Лиганд алмастыра орындалатын хроматография. Ионогенді топ құрамында комплекстүзуші ион болады, сол қозғалатын фазадағы басқа лигандалармен алмаса орындалады.</a:t>
            </a:r>
            <a:endParaRPr lang="ru-RU" sz="20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E619198F-CA13-4C15-B160-10C4F716029A}"/>
              </a:ext>
            </a:extLst>
          </p:cNvPr>
          <p:cNvSpPr>
            <a:spLocks noGrp="1"/>
          </p:cNvSpPr>
          <p:nvPr>
            <p:ph type="sldNum" sz="quarter" idx="15"/>
          </p:nvPr>
        </p:nvSpPr>
        <p:spPr/>
        <p:txBody>
          <a:bodyPr/>
          <a:lstStyle/>
          <a:p>
            <a:fld id="{D6F87789-79C0-4369-89FF-5E19A7612EE5}" type="slidenum">
              <a:rPr lang="ru-RU" smtClean="0"/>
              <a:pPr/>
              <a:t>13</a:t>
            </a:fld>
            <a:endParaRPr lang="ru-RU"/>
          </a:p>
        </p:txBody>
      </p:sp>
    </p:spTree>
    <p:extLst>
      <p:ext uri="{BB962C8B-B14F-4D97-AF65-F5344CB8AC3E}">
        <p14:creationId xmlns:p14="http://schemas.microsoft.com/office/powerpoint/2010/main" val="4077330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E0C424-A319-4AC1-BCDB-1E7C5305A4DD}"/>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E2B22824-B8CC-4965-8058-EC32589E9FC4}"/>
              </a:ext>
            </a:extLst>
          </p:cNvPr>
          <p:cNvSpPr>
            <a:spLocks noGrp="1"/>
          </p:cNvSpPr>
          <p:nvPr>
            <p:ph sz="quarter" idx="1"/>
          </p:nvPr>
        </p:nvSpPr>
        <p:spPr/>
        <p:txBody>
          <a:bodyPr/>
          <a:lstStyle/>
          <a:p>
            <a:r>
              <a:rPr lang="ru-RU" dirty="0" err="1"/>
              <a:t>Сұйық</a:t>
            </a:r>
            <a:r>
              <a:rPr lang="ru-RU" dirty="0"/>
              <a:t> </a:t>
            </a:r>
            <a:r>
              <a:rPr lang="ru-RU" dirty="0" err="1"/>
              <a:t>хроматорафияның</a:t>
            </a:r>
            <a:r>
              <a:rPr lang="ru-RU" dirty="0"/>
              <a:t> </a:t>
            </a:r>
            <a:r>
              <a:rPr lang="ru-RU" dirty="0" err="1"/>
              <a:t>қолданылу</a:t>
            </a:r>
            <a:r>
              <a:rPr lang="ru-RU" dirty="0"/>
              <a:t> </a:t>
            </a:r>
            <a:r>
              <a:rPr lang="ru-RU" dirty="0" err="1"/>
              <a:t>аумағы</a:t>
            </a:r>
            <a:r>
              <a:rPr lang="ru-RU" dirty="0"/>
              <a:t> </a:t>
            </a:r>
            <a:r>
              <a:rPr lang="ru-RU" dirty="0" err="1"/>
              <a:t>кең</a:t>
            </a:r>
            <a:r>
              <a:rPr lang="ru-RU" dirty="0"/>
              <a:t>: медицина, </a:t>
            </a:r>
            <a:r>
              <a:rPr lang="ru-RU" dirty="0" err="1"/>
              <a:t>тағамдық</a:t>
            </a:r>
            <a:r>
              <a:rPr lang="ru-RU" dirty="0"/>
              <a:t> </a:t>
            </a:r>
            <a:r>
              <a:rPr lang="ru-RU" dirty="0" err="1"/>
              <a:t>талдау</a:t>
            </a:r>
            <a:r>
              <a:rPr lang="ru-RU" dirty="0"/>
              <a:t>, </a:t>
            </a:r>
            <a:r>
              <a:rPr lang="ru-RU" dirty="0" err="1"/>
              <a:t>қылмыстық</a:t>
            </a:r>
            <a:r>
              <a:rPr lang="ru-RU" dirty="0"/>
              <a:t> криминалистика, экология </a:t>
            </a:r>
            <a:r>
              <a:rPr lang="ru-RU" dirty="0" err="1"/>
              <a:t>және</a:t>
            </a:r>
            <a:r>
              <a:rPr lang="ru-RU" dirty="0"/>
              <a:t> </a:t>
            </a:r>
            <a:r>
              <a:rPr lang="ru-RU" dirty="0" err="1"/>
              <a:t>т.б</a:t>
            </a:r>
            <a:r>
              <a:rPr lang="ru-RU" dirty="0"/>
              <a:t>.</a:t>
            </a:r>
          </a:p>
          <a:p>
            <a:r>
              <a:rPr lang="ru-RU" dirty="0" err="1"/>
              <a:t>Ең</a:t>
            </a:r>
            <a:r>
              <a:rPr lang="ru-RU" dirty="0"/>
              <a:t> </a:t>
            </a:r>
            <a:r>
              <a:rPr lang="ru-RU" dirty="0" err="1"/>
              <a:t>тиімді</a:t>
            </a:r>
            <a:r>
              <a:rPr lang="ru-RU" dirty="0"/>
              <a:t> </a:t>
            </a:r>
            <a:r>
              <a:rPr lang="ru-RU" dirty="0" err="1"/>
              <a:t>жаңа</a:t>
            </a:r>
            <a:r>
              <a:rPr lang="ru-RU" dirty="0"/>
              <a:t> </a:t>
            </a:r>
            <a:r>
              <a:rPr lang="ru-RU" dirty="0" err="1"/>
              <a:t>бағыттарының</a:t>
            </a:r>
            <a:r>
              <a:rPr lang="ru-RU" dirty="0"/>
              <a:t> </a:t>
            </a:r>
            <a:r>
              <a:rPr lang="ru-RU" dirty="0" err="1"/>
              <a:t>бірі</a:t>
            </a:r>
            <a:r>
              <a:rPr lang="ru-RU" dirty="0"/>
              <a:t> </a:t>
            </a:r>
            <a:r>
              <a:rPr lang="ru-RU" dirty="0" err="1"/>
              <a:t>хроматографияның</a:t>
            </a:r>
            <a:r>
              <a:rPr lang="ru-RU" dirty="0"/>
              <a:t> масс </a:t>
            </a:r>
            <a:r>
              <a:rPr lang="ru-RU" dirty="0" err="1"/>
              <a:t>спектрометриямен</a:t>
            </a:r>
            <a:r>
              <a:rPr lang="ru-RU" dirty="0"/>
              <a:t> </a:t>
            </a:r>
            <a:r>
              <a:rPr lang="ru-RU" dirty="0" err="1"/>
              <a:t>детектирленуі</a:t>
            </a:r>
            <a:r>
              <a:rPr lang="ru-RU" dirty="0"/>
              <a:t>.</a:t>
            </a:r>
          </a:p>
        </p:txBody>
      </p:sp>
      <p:sp>
        <p:nvSpPr>
          <p:cNvPr id="4" name="Номер слайда 3">
            <a:extLst>
              <a:ext uri="{FF2B5EF4-FFF2-40B4-BE49-F238E27FC236}">
                <a16:creationId xmlns:a16="http://schemas.microsoft.com/office/drawing/2014/main" id="{ECC034CB-0CA8-4656-A7A4-7E2D1BD08A0B}"/>
              </a:ext>
            </a:extLst>
          </p:cNvPr>
          <p:cNvSpPr>
            <a:spLocks noGrp="1"/>
          </p:cNvSpPr>
          <p:nvPr>
            <p:ph type="sldNum" sz="quarter" idx="15"/>
          </p:nvPr>
        </p:nvSpPr>
        <p:spPr/>
        <p:txBody>
          <a:bodyPr/>
          <a:lstStyle/>
          <a:p>
            <a:fld id="{D6F87789-79C0-4369-89FF-5E19A7612EE5}" type="slidenum">
              <a:rPr lang="ru-RU" smtClean="0"/>
              <a:pPr/>
              <a:t>14</a:t>
            </a:fld>
            <a:endParaRPr lang="ru-RU"/>
          </a:p>
        </p:txBody>
      </p:sp>
    </p:spTree>
    <p:extLst>
      <p:ext uri="{BB962C8B-B14F-4D97-AF65-F5344CB8AC3E}">
        <p14:creationId xmlns:p14="http://schemas.microsoft.com/office/powerpoint/2010/main" val="3951147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15D8E36-C0A4-48B3-A1DA-FA35A4C33286}"/>
              </a:ext>
            </a:extLst>
          </p:cNvPr>
          <p:cNvSpPr>
            <a:spLocks noGrp="1"/>
          </p:cNvSpPr>
          <p:nvPr>
            <p:ph sz="quarter" idx="1"/>
          </p:nvPr>
        </p:nvSpPr>
        <p:spPr>
          <a:xfrm>
            <a:off x="457200" y="404664"/>
            <a:ext cx="8003232" cy="6069288"/>
          </a:xfrm>
        </p:spPr>
        <p:txBody>
          <a:bodyPr>
            <a:normAutofit lnSpcReduction="10000"/>
          </a:bodyPr>
          <a:lstStyle/>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Сұйық хроматография (СХ) - қозғалмалы фазасы сұйық зат болып келетін, құрамы күрделі қоспаларды талдайтын бөлу әдістерінің бірі. Сұйық хроматография газды хроматографияға қарағанда заттардың кең спектрін бөлуде қолданылады, себебі заттардың көпшілігі ұшқыштық қабілетке ие емес, олардың көбі жоғары температурада тұрақсыз (әсіресе жоғары молекулалы қосылыстар) және газ күйіне ауыстырылғанда ыдырап кетуі мүмкін.</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Сұйық хроматограф құрылғысы газды құрылғымен салыстырғанда әлдеқайда күрделірек. Оның себебі, элюентті қолдану жүйесі құрамына бірнеше түйіндердің болуына байланысты: 1- газсыздандыру (дегазация) жүйесі; 2 - градиент құруға арналған құрылғы; 3 – насостар  4- қысым өлшеуіштер, осыларды оқу барысында үлкен көңіл бөлу керек.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1EB22290-AB03-45D5-9890-618156F4C279}"/>
              </a:ext>
            </a:extLst>
          </p:cNvPr>
          <p:cNvSpPr>
            <a:spLocks noGrp="1"/>
          </p:cNvSpPr>
          <p:nvPr>
            <p:ph type="sldNum" sz="quarter" idx="15"/>
          </p:nvPr>
        </p:nvSpPr>
        <p:spPr/>
        <p:txBody>
          <a:bodyPr/>
          <a:lstStyle/>
          <a:p>
            <a:fld id="{D6F87789-79C0-4369-89FF-5E19A7612EE5}" type="slidenum">
              <a:rPr lang="ru-RU" smtClean="0"/>
              <a:pPr/>
              <a:t>2</a:t>
            </a:fld>
            <a:endParaRPr lang="ru-RU"/>
          </a:p>
        </p:txBody>
      </p:sp>
    </p:spTree>
    <p:extLst>
      <p:ext uri="{BB962C8B-B14F-4D97-AF65-F5344CB8AC3E}">
        <p14:creationId xmlns:p14="http://schemas.microsoft.com/office/powerpoint/2010/main" val="2872532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B1F6AAD2-DE92-4F04-9619-5D765983DDE1}"/>
              </a:ext>
            </a:extLst>
          </p:cNvPr>
          <p:cNvPicPr>
            <a:picLocks noGrp="1" noChangeAspect="1"/>
          </p:cNvPicPr>
          <p:nvPr>
            <p:ph sz="quarter" idx="1"/>
          </p:nvPr>
        </p:nvPicPr>
        <p:blipFill>
          <a:blip r:embed="rId2"/>
          <a:stretch>
            <a:fillRect/>
          </a:stretch>
        </p:blipFill>
        <p:spPr>
          <a:xfrm>
            <a:off x="755576" y="476672"/>
            <a:ext cx="7488832" cy="5002806"/>
          </a:xfrm>
          <a:prstGeom prst="rect">
            <a:avLst/>
          </a:prstGeom>
        </p:spPr>
      </p:pic>
      <p:sp>
        <p:nvSpPr>
          <p:cNvPr id="4" name="Номер слайда 3">
            <a:extLst>
              <a:ext uri="{FF2B5EF4-FFF2-40B4-BE49-F238E27FC236}">
                <a16:creationId xmlns:a16="http://schemas.microsoft.com/office/drawing/2014/main" id="{AE3951D9-A17D-42A2-B389-541A6D43A218}"/>
              </a:ext>
            </a:extLst>
          </p:cNvPr>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1150946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5876B17-471D-4872-99C2-E1033B507ECE}"/>
              </a:ext>
            </a:extLst>
          </p:cNvPr>
          <p:cNvSpPr>
            <a:spLocks noGrp="1"/>
          </p:cNvSpPr>
          <p:nvPr>
            <p:ph sz="quarter" idx="1"/>
          </p:nvPr>
        </p:nvSpPr>
        <p:spPr>
          <a:xfrm>
            <a:off x="611560" y="602742"/>
            <a:ext cx="7838974" cy="5853264"/>
          </a:xfrm>
        </p:spPr>
        <p:txBody>
          <a:bodyPr/>
          <a:lstStyle/>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Сұйық хроматографияда детектирлену үшін жарық сіңіру, жарықтың сыну көрсеткіші және электрөткізгіштік сияқты аналитикалық параметрлер қолданылады.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fontAlgn="base">
              <a:lnSpc>
                <a:spcPct val="107000"/>
              </a:lnSpc>
              <a:spcAft>
                <a:spcPts val="800"/>
              </a:spcAft>
              <a:buNone/>
              <a:tabLst>
                <a:tab pos="446405" algn="l"/>
                <a:tab pos="895350" algn="l"/>
                <a:tab pos="1344930" algn="l"/>
                <a:tab pos="1793875" algn="l"/>
                <a:tab pos="2243455" algn="l"/>
                <a:tab pos="2692400" algn="l"/>
                <a:tab pos="3141980" algn="l"/>
                <a:tab pos="3590925" algn="l"/>
                <a:tab pos="4040505" algn="l"/>
                <a:tab pos="4489450" algn="l"/>
                <a:tab pos="4939030" algn="l"/>
                <a:tab pos="5387975" algn="l"/>
                <a:tab pos="5837555" algn="l"/>
                <a:tab pos="6286500" algn="l"/>
                <a:tab pos="6736080" algn="l"/>
                <a:tab pos="7185025" algn="l"/>
                <a:tab pos="7634605" algn="l"/>
                <a:tab pos="8083550" algn="l"/>
                <a:tab pos="8533130" algn="l"/>
                <a:tab pos="8982075" algn="l"/>
              </a:tabLst>
            </a:pPr>
            <a:r>
              <a:rPr lang="kk-KZ" sz="2400" kern="1200" dirty="0">
                <a:solidFill>
                  <a:srgbClr val="000000"/>
                </a:solidFill>
                <a:effectLst/>
                <a:latin typeface="Times New Roman" panose="02020603050405020304" pitchFamily="18" charset="0"/>
                <a:ea typeface="+mn-ea"/>
                <a:cs typeface="Times New Roman" panose="02020603050405020304" pitchFamily="18" charset="0"/>
              </a:rPr>
              <a:t>	Әртүрлі элюенттерді қолдана отырып ұсталу және селективтілік параметрлерін өзгертуге болады.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fontAlgn="base">
              <a:lnSpc>
                <a:spcPct val="107000"/>
              </a:lnSpc>
              <a:spcAft>
                <a:spcPts val="800"/>
              </a:spcAft>
              <a:buNone/>
              <a:tabLst>
                <a:tab pos="446405" algn="l"/>
                <a:tab pos="895350" algn="l"/>
                <a:tab pos="1344930" algn="l"/>
                <a:tab pos="1793875" algn="l"/>
                <a:tab pos="2243455" algn="l"/>
                <a:tab pos="2692400" algn="l"/>
                <a:tab pos="3141980" algn="l"/>
                <a:tab pos="3590925" algn="l"/>
                <a:tab pos="4040505" algn="l"/>
                <a:tab pos="4489450" algn="l"/>
                <a:tab pos="4939030" algn="l"/>
                <a:tab pos="5387975" algn="l"/>
                <a:tab pos="5837555" algn="l"/>
                <a:tab pos="6286500" algn="l"/>
                <a:tab pos="6736080" algn="l"/>
                <a:tab pos="7185025" algn="l"/>
                <a:tab pos="7634605" algn="l"/>
                <a:tab pos="8083550" algn="l"/>
                <a:tab pos="8533130" algn="l"/>
                <a:tab pos="8982075" algn="l"/>
              </a:tabLst>
            </a:pPr>
            <a:r>
              <a:rPr lang="kk-KZ" sz="2400" kern="1200" dirty="0">
                <a:solidFill>
                  <a:srgbClr val="000000"/>
                </a:solidFill>
                <a:effectLst/>
                <a:latin typeface="Times New Roman" panose="02020603050405020304" pitchFamily="18" charset="0"/>
                <a:ea typeface="+mn-ea"/>
                <a:cs typeface="Times New Roman" panose="02020603050405020304" pitchFamily="18" charset="0"/>
              </a:rPr>
              <a:t>	Классикалық сұйық хроматографияда элюент ауырлық күшімен колонка бойымен қозғалады, сол себепті бөліну процесінің жылдамдығы төмен.</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fontAlgn="base">
              <a:tabLst>
                <a:tab pos="446405" algn="l"/>
                <a:tab pos="895350" algn="l"/>
                <a:tab pos="1344930" algn="l"/>
                <a:tab pos="1793875" algn="l"/>
                <a:tab pos="2243455" algn="l"/>
                <a:tab pos="2692400" algn="l"/>
                <a:tab pos="3141980" algn="l"/>
                <a:tab pos="3590925" algn="l"/>
                <a:tab pos="4040505" algn="l"/>
                <a:tab pos="4489450" algn="l"/>
                <a:tab pos="4939030" algn="l"/>
                <a:tab pos="5387975" algn="l"/>
                <a:tab pos="5837555" algn="l"/>
                <a:tab pos="6286500" algn="l"/>
                <a:tab pos="6736080" algn="l"/>
                <a:tab pos="7185025" algn="l"/>
                <a:tab pos="7634605" algn="l"/>
                <a:tab pos="8083550" algn="l"/>
                <a:tab pos="8533130" algn="l"/>
                <a:tab pos="8982075" algn="l"/>
              </a:tabLst>
            </a:pPr>
            <a:endParaRPr lang="ru-RU" sz="20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0F598DB8-91B3-40D9-B2FA-0EA06ED55E41}"/>
              </a:ext>
            </a:extLst>
          </p:cNvPr>
          <p:cNvSpPr>
            <a:spLocks noGrp="1"/>
          </p:cNvSpPr>
          <p:nvPr>
            <p:ph type="sldNum" sz="quarter" idx="15"/>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359759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DB77323-2068-4CF5-8FF9-EF981E02583B}"/>
              </a:ext>
            </a:extLst>
          </p:cNvPr>
          <p:cNvSpPr>
            <a:spLocks noGrp="1"/>
          </p:cNvSpPr>
          <p:nvPr>
            <p:ph sz="quarter" idx="1"/>
          </p:nvPr>
        </p:nvSpPr>
        <p:spPr>
          <a:xfrm>
            <a:off x="457200" y="404664"/>
            <a:ext cx="8003232" cy="6069288"/>
          </a:xfrm>
        </p:spPr>
        <p:txBody>
          <a:bodyPr>
            <a:normAutofit/>
          </a:bodyPr>
          <a:lstStyle/>
          <a:p>
            <a:pPr marL="0" indent="0">
              <a:buNone/>
            </a:pPr>
            <a:r>
              <a:rPr lang="ru-RU" dirty="0"/>
              <a:t>	</a:t>
            </a:r>
            <a:r>
              <a:rPr lang="ru-RU" dirty="0" err="1"/>
              <a:t>Сұйық</a:t>
            </a:r>
            <a:r>
              <a:rPr lang="ru-RU" dirty="0"/>
              <a:t> </a:t>
            </a:r>
            <a:r>
              <a:rPr lang="ru-RU" dirty="0" err="1"/>
              <a:t>хроматографияның</a:t>
            </a:r>
            <a:r>
              <a:rPr lang="ru-RU" dirty="0"/>
              <a:t> </a:t>
            </a:r>
            <a:r>
              <a:rPr lang="ru-RU" dirty="0" err="1"/>
              <a:t>жіктелуі</a:t>
            </a:r>
            <a:r>
              <a:rPr lang="ru-RU" dirty="0"/>
              <a:t>:</a:t>
            </a:r>
          </a:p>
          <a:p>
            <a:pPr marL="0" indent="0">
              <a:buNone/>
            </a:pPr>
            <a:r>
              <a:rPr lang="ru-RU" dirty="0"/>
              <a:t>	</a:t>
            </a:r>
          </a:p>
          <a:p>
            <a:pPr marL="0" indent="0">
              <a:buNone/>
            </a:pPr>
            <a:r>
              <a:rPr lang="ru-RU" dirty="0"/>
              <a:t>	1. </a:t>
            </a:r>
            <a:r>
              <a:rPr lang="ru-RU" dirty="0" err="1"/>
              <a:t>хроматографиялық</a:t>
            </a:r>
            <a:r>
              <a:rPr lang="ru-RU" dirty="0"/>
              <a:t> </a:t>
            </a:r>
            <a:r>
              <a:rPr lang="ru-RU" dirty="0" err="1"/>
              <a:t>жүйенің</a:t>
            </a:r>
            <a:r>
              <a:rPr lang="ru-RU" dirty="0"/>
              <a:t> </a:t>
            </a:r>
            <a:r>
              <a:rPr lang="ru-RU" dirty="0" err="1"/>
              <a:t>агрегаттық</a:t>
            </a:r>
            <a:r>
              <a:rPr lang="ru-RU" dirty="0"/>
              <a:t> </a:t>
            </a:r>
            <a:r>
              <a:rPr lang="ru-RU" dirty="0" err="1"/>
              <a:t>күйі</a:t>
            </a:r>
            <a:r>
              <a:rPr lang="ru-RU" dirty="0"/>
              <a:t> </a:t>
            </a:r>
            <a:r>
              <a:rPr lang="ru-RU" dirty="0" err="1"/>
              <a:t>бойынша</a:t>
            </a:r>
            <a:r>
              <a:rPr lang="ru-RU" dirty="0"/>
              <a:t>:</a:t>
            </a:r>
          </a:p>
          <a:p>
            <a:pPr lvl="1"/>
            <a:r>
              <a:rPr lang="ru-RU" dirty="0"/>
              <a:t>– </a:t>
            </a:r>
            <a:r>
              <a:rPr lang="ru-RU" dirty="0" err="1"/>
              <a:t>сұйық-адсорбционды</a:t>
            </a:r>
            <a:endParaRPr lang="ru-RU" dirty="0"/>
          </a:p>
          <a:p>
            <a:pPr lvl="1"/>
            <a:r>
              <a:rPr lang="ru-RU" dirty="0"/>
              <a:t>– </a:t>
            </a:r>
            <a:r>
              <a:rPr lang="ru-RU" dirty="0" err="1"/>
              <a:t>сұйық-сұйық</a:t>
            </a:r>
            <a:endParaRPr lang="ru-RU" dirty="0"/>
          </a:p>
          <a:p>
            <a:endParaRPr lang="ru-RU" dirty="0"/>
          </a:p>
          <a:p>
            <a:pPr marL="0" indent="0">
              <a:buNone/>
            </a:pPr>
            <a:r>
              <a:rPr lang="ru-RU" dirty="0"/>
              <a:t>	2. </a:t>
            </a:r>
            <a:r>
              <a:rPr lang="ru-RU" dirty="0" err="1"/>
              <a:t>элюенттің</a:t>
            </a:r>
            <a:r>
              <a:rPr lang="ru-RU" dirty="0"/>
              <a:t> </a:t>
            </a:r>
            <a:r>
              <a:rPr lang="ru-RU" dirty="0" err="1"/>
              <a:t>қозғалуы</a:t>
            </a:r>
            <a:r>
              <a:rPr lang="ru-RU" dirty="0"/>
              <a:t> </a:t>
            </a:r>
            <a:r>
              <a:rPr lang="ru-RU" dirty="0" err="1"/>
              <a:t>бойынша</a:t>
            </a:r>
            <a:r>
              <a:rPr lang="ru-RU" dirty="0"/>
              <a:t>: </a:t>
            </a:r>
          </a:p>
          <a:p>
            <a:pPr lvl="1"/>
            <a:r>
              <a:rPr lang="ru-RU" dirty="0"/>
              <a:t>– </a:t>
            </a:r>
            <a:r>
              <a:rPr lang="ru-RU" dirty="0" err="1"/>
              <a:t>изократиялық</a:t>
            </a:r>
            <a:r>
              <a:rPr lang="ru-RU" dirty="0"/>
              <a:t>: </a:t>
            </a:r>
            <a:r>
              <a:rPr lang="ru-RU" dirty="0" err="1"/>
              <a:t>қозғалмалы</a:t>
            </a:r>
            <a:r>
              <a:rPr lang="ru-RU" dirty="0"/>
              <a:t> </a:t>
            </a:r>
            <a:r>
              <a:rPr lang="ru-RU" dirty="0" err="1"/>
              <a:t>фазаның</a:t>
            </a:r>
            <a:r>
              <a:rPr lang="ru-RU" dirty="0"/>
              <a:t> </a:t>
            </a:r>
            <a:r>
              <a:rPr lang="ru-RU" dirty="0" err="1"/>
              <a:t>құрамы</a:t>
            </a:r>
            <a:r>
              <a:rPr lang="ru-RU" dirty="0"/>
              <a:t> </a:t>
            </a:r>
            <a:r>
              <a:rPr lang="ru-RU" dirty="0" err="1"/>
              <a:t>тұрақты</a:t>
            </a:r>
            <a:r>
              <a:rPr lang="ru-RU" dirty="0"/>
              <a:t> </a:t>
            </a:r>
            <a:r>
              <a:rPr lang="ru-RU" dirty="0" err="1"/>
              <a:t>болып</a:t>
            </a:r>
            <a:r>
              <a:rPr lang="ru-RU" dirty="0"/>
              <a:t> </a:t>
            </a:r>
            <a:r>
              <a:rPr lang="ru-RU" dirty="0" err="1"/>
              <a:t>сақталады</a:t>
            </a:r>
            <a:r>
              <a:rPr lang="ru-RU" dirty="0"/>
              <a:t>.</a:t>
            </a:r>
          </a:p>
          <a:p>
            <a:pPr lvl="1"/>
            <a:r>
              <a:rPr lang="ru-RU" dirty="0"/>
              <a:t> – </a:t>
            </a:r>
            <a:r>
              <a:rPr lang="ru-RU" dirty="0" err="1"/>
              <a:t>градиентті</a:t>
            </a:r>
            <a:r>
              <a:rPr lang="ru-RU" dirty="0"/>
              <a:t>: </a:t>
            </a:r>
            <a:r>
              <a:rPr lang="ru-RU" dirty="0" err="1"/>
              <a:t>компоненттерді</a:t>
            </a:r>
            <a:r>
              <a:rPr lang="ru-RU" dirty="0"/>
              <a:t> </a:t>
            </a:r>
            <a:r>
              <a:rPr lang="ru-RU" dirty="0" err="1"/>
              <a:t>бөлу</a:t>
            </a:r>
            <a:r>
              <a:rPr lang="ru-RU" dirty="0"/>
              <a:t> </a:t>
            </a:r>
            <a:r>
              <a:rPr lang="ru-RU" dirty="0" err="1"/>
              <a:t>процесінде</a:t>
            </a:r>
            <a:r>
              <a:rPr lang="ru-RU" dirty="0"/>
              <a:t> </a:t>
            </a:r>
            <a:r>
              <a:rPr lang="ru-RU" dirty="0" err="1"/>
              <a:t>қозғалмалы</a:t>
            </a:r>
            <a:r>
              <a:rPr lang="ru-RU" dirty="0"/>
              <a:t> </a:t>
            </a:r>
            <a:r>
              <a:rPr lang="ru-RU" dirty="0" err="1"/>
              <a:t>фазаның</a:t>
            </a:r>
            <a:r>
              <a:rPr lang="ru-RU" dirty="0"/>
              <a:t> </a:t>
            </a:r>
            <a:r>
              <a:rPr lang="ru-RU" dirty="0" err="1"/>
              <a:t>құрамы</a:t>
            </a:r>
            <a:r>
              <a:rPr lang="ru-RU" dirty="0"/>
              <a:t> </a:t>
            </a:r>
            <a:r>
              <a:rPr lang="ru-RU" dirty="0" err="1"/>
              <a:t>белгілі</a:t>
            </a:r>
            <a:r>
              <a:rPr lang="ru-RU" dirty="0"/>
              <a:t> </a:t>
            </a:r>
            <a:r>
              <a:rPr lang="ru-RU" dirty="0" err="1"/>
              <a:t>заңға</a:t>
            </a:r>
            <a:r>
              <a:rPr lang="ru-RU" dirty="0"/>
              <a:t> </a:t>
            </a:r>
            <a:r>
              <a:rPr lang="ru-RU" dirty="0" err="1"/>
              <a:t>сәйкес</a:t>
            </a:r>
            <a:r>
              <a:rPr lang="ru-RU" dirty="0"/>
              <a:t> </a:t>
            </a:r>
            <a:r>
              <a:rPr lang="ru-RU" dirty="0" err="1"/>
              <a:t>өзгереді</a:t>
            </a:r>
            <a:r>
              <a:rPr lang="ru-RU" dirty="0"/>
              <a:t>.</a:t>
            </a:r>
          </a:p>
          <a:p>
            <a:endParaRPr lang="ru-RU" dirty="0"/>
          </a:p>
        </p:txBody>
      </p:sp>
      <p:sp>
        <p:nvSpPr>
          <p:cNvPr id="4" name="Номер слайда 3">
            <a:extLst>
              <a:ext uri="{FF2B5EF4-FFF2-40B4-BE49-F238E27FC236}">
                <a16:creationId xmlns:a16="http://schemas.microsoft.com/office/drawing/2014/main" id="{49711C7B-F6E9-499E-A740-23BBE72FCE7C}"/>
              </a:ext>
            </a:extLst>
          </p:cNvPr>
          <p:cNvSpPr>
            <a:spLocks noGrp="1"/>
          </p:cNvSpPr>
          <p:nvPr>
            <p:ph type="sldNum" sz="quarter" idx="15"/>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702763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3DE044A-A75A-41FF-9661-75A4498BB871}"/>
              </a:ext>
            </a:extLst>
          </p:cNvPr>
          <p:cNvSpPr>
            <a:spLocks noGrp="1"/>
          </p:cNvSpPr>
          <p:nvPr>
            <p:ph sz="quarter" idx="1"/>
          </p:nvPr>
        </p:nvSpPr>
        <p:spPr>
          <a:xfrm>
            <a:off x="457200" y="260648"/>
            <a:ext cx="8003232" cy="6213304"/>
          </a:xfrm>
        </p:spPr>
        <p:txBody>
          <a:bodyPr>
            <a:normAutofit lnSpcReduction="10000"/>
          </a:bodyPr>
          <a:lstStyle/>
          <a:p>
            <a:pPr indent="0" algn="just">
              <a:buNone/>
            </a:pPr>
            <a:r>
              <a:rPr lang="ru-RU" sz="2400" kern="1200" dirty="0">
                <a:solidFill>
                  <a:srgbClr val="000000"/>
                </a:solidFill>
                <a:effectLst/>
                <a:latin typeface="Times New Roman" panose="02020603050405020304" pitchFamily="18" charset="0"/>
                <a:ea typeface="+mn-ea"/>
              </a:rPr>
              <a:t>	3. </a:t>
            </a:r>
            <a:r>
              <a:rPr lang="kk-KZ" sz="2400" kern="1200" dirty="0">
                <a:solidFill>
                  <a:srgbClr val="000000"/>
                </a:solidFill>
                <a:effectLst/>
                <a:latin typeface="Times New Roman" panose="02020603050405020304" pitchFamily="18" charset="0"/>
                <a:ea typeface="+mn-ea"/>
              </a:rPr>
              <a:t>бөлу жүйесінің конфигурациясы бойынша</a:t>
            </a:r>
            <a:r>
              <a:rPr lang="ru-RU" sz="2400" kern="1200" dirty="0">
                <a:effectLst/>
                <a:latin typeface="Times New Roman" panose="02020603050405020304" pitchFamily="18" charset="0"/>
                <a:ea typeface="+mn-ea"/>
              </a:rPr>
              <a:t>:</a:t>
            </a:r>
            <a:endParaRPr lang="ru-RU" sz="2000" dirty="0">
              <a:effectLst/>
              <a:latin typeface="Times New Roman" panose="02020603050405020304" pitchFamily="18" charset="0"/>
              <a:ea typeface="Times New Roman" panose="02020603050405020304" pitchFamily="18" charset="0"/>
            </a:endParaRPr>
          </a:p>
          <a:p>
            <a:pPr marL="708660" lvl="1" indent="-342900" algn="just">
              <a:buFont typeface="Wingdings 2" panose="05020102010507070707" pitchFamily="18" charset="2"/>
              <a:buChar char=""/>
              <a:tabLst>
                <a:tab pos="457200" algn="l"/>
              </a:tabLst>
            </a:pPr>
            <a:r>
              <a:rPr lang="ru-RU" kern="1200" dirty="0">
                <a:solidFill>
                  <a:srgbClr val="000000"/>
                </a:solidFill>
                <a:effectLst/>
                <a:latin typeface="Times New Roman" panose="02020603050405020304" pitchFamily="18" charset="0"/>
                <a:ea typeface="+mn-ea"/>
              </a:rPr>
              <a:t> – </a:t>
            </a:r>
            <a:r>
              <a:rPr lang="ru-RU" kern="1200" dirty="0" err="1">
                <a:solidFill>
                  <a:srgbClr val="000000"/>
                </a:solidFill>
                <a:effectLst/>
                <a:latin typeface="Times New Roman" panose="02020603050405020304" pitchFamily="18" charset="0"/>
                <a:ea typeface="+mn-ea"/>
              </a:rPr>
              <a:t>планар</a:t>
            </a:r>
            <a:r>
              <a:rPr lang="kk-KZ" kern="1200" dirty="0">
                <a:solidFill>
                  <a:srgbClr val="000000"/>
                </a:solidFill>
                <a:effectLst/>
                <a:latin typeface="Times New Roman" panose="02020603050405020304" pitchFamily="18" charset="0"/>
                <a:ea typeface="+mn-ea"/>
              </a:rPr>
              <a:t>лы</a:t>
            </a:r>
            <a:r>
              <a:rPr lang="ru-RU" kern="1200" dirty="0">
                <a:solidFill>
                  <a:srgbClr val="000000"/>
                </a:solidFill>
                <a:effectLst/>
                <a:latin typeface="Times New Roman" panose="02020603050405020304" pitchFamily="18" charset="0"/>
                <a:ea typeface="+mn-ea"/>
              </a:rPr>
              <a:t>  (</a:t>
            </a:r>
            <a:r>
              <a:rPr lang="kk-KZ" kern="1200" dirty="0">
                <a:solidFill>
                  <a:srgbClr val="000000"/>
                </a:solidFill>
                <a:effectLst/>
                <a:latin typeface="Times New Roman" panose="02020603050405020304" pitchFamily="18" charset="0"/>
                <a:ea typeface="+mn-ea"/>
              </a:rPr>
              <a:t>қағазды</a:t>
            </a:r>
            <a:r>
              <a:rPr lang="ru-RU" kern="1200" dirty="0">
                <a:solidFill>
                  <a:srgbClr val="000000"/>
                </a:solidFill>
                <a:effectLst/>
                <a:latin typeface="Times New Roman" panose="02020603050405020304" pitchFamily="18" charset="0"/>
                <a:ea typeface="+mn-ea"/>
              </a:rPr>
              <a:t>, </a:t>
            </a:r>
            <a:r>
              <a:rPr lang="kk-KZ" kern="1200" dirty="0">
                <a:solidFill>
                  <a:srgbClr val="000000"/>
                </a:solidFill>
                <a:effectLst/>
                <a:latin typeface="Times New Roman" panose="02020603050405020304" pitchFamily="18" charset="0"/>
                <a:ea typeface="+mn-ea"/>
              </a:rPr>
              <a:t>жұқа қабатты</a:t>
            </a:r>
            <a:r>
              <a:rPr lang="ru-RU" kern="1200" dirty="0">
                <a:solidFill>
                  <a:srgbClr val="000000"/>
                </a:solidFill>
                <a:effectLst/>
                <a:latin typeface="Times New Roman" panose="02020603050405020304" pitchFamily="18" charset="0"/>
                <a:ea typeface="+mn-ea"/>
              </a:rPr>
              <a:t>)</a:t>
            </a:r>
            <a:r>
              <a:rPr lang="en-US" kern="1200" dirty="0">
                <a:solidFill>
                  <a:srgbClr val="000000"/>
                </a:solidFill>
                <a:effectLst/>
                <a:latin typeface="Times New Roman" panose="02020603050405020304" pitchFamily="18" charset="0"/>
                <a:ea typeface="+mn-ea"/>
              </a:rPr>
              <a:t>;</a:t>
            </a:r>
            <a:endParaRPr lang="ru-RU" sz="1700" dirty="0">
              <a:effectLst/>
              <a:latin typeface="Times New Roman" panose="02020603050405020304" pitchFamily="18" charset="0"/>
              <a:ea typeface="Times New Roman" panose="02020603050405020304" pitchFamily="18" charset="0"/>
            </a:endParaRPr>
          </a:p>
          <a:p>
            <a:pPr marL="708660" lvl="1" indent="-342900" algn="just">
              <a:buFont typeface="Wingdings 2" panose="05020102010507070707" pitchFamily="18" charset="2"/>
              <a:buChar char=""/>
              <a:tabLst>
                <a:tab pos="457200" algn="l"/>
              </a:tabLst>
            </a:pPr>
            <a:r>
              <a:rPr lang="ru-RU" kern="1200" dirty="0">
                <a:solidFill>
                  <a:srgbClr val="000000"/>
                </a:solidFill>
                <a:effectLst/>
                <a:latin typeface="Times New Roman" panose="02020603050405020304" pitchFamily="18" charset="0"/>
                <a:ea typeface="+mn-ea"/>
              </a:rPr>
              <a:t>–  </a:t>
            </a:r>
            <a:r>
              <a:rPr lang="kk-KZ" kern="1200" dirty="0">
                <a:solidFill>
                  <a:srgbClr val="000000"/>
                </a:solidFill>
                <a:effectLst/>
                <a:latin typeface="Times New Roman" panose="02020603050405020304" pitchFamily="18" charset="0"/>
                <a:ea typeface="+mn-ea"/>
              </a:rPr>
              <a:t>бағанды (</a:t>
            </a:r>
            <a:r>
              <a:rPr lang="ru-RU" kern="1200" dirty="0">
                <a:solidFill>
                  <a:srgbClr val="000000"/>
                </a:solidFill>
                <a:effectLst/>
                <a:latin typeface="Times New Roman" panose="02020603050405020304" pitchFamily="18" charset="0"/>
                <a:ea typeface="+mn-ea"/>
              </a:rPr>
              <a:t>колон</a:t>
            </a:r>
            <a:r>
              <a:rPr lang="kk-KZ" kern="1200" dirty="0">
                <a:solidFill>
                  <a:srgbClr val="000000"/>
                </a:solidFill>
                <a:effectLst/>
                <a:latin typeface="Times New Roman" panose="02020603050405020304" pitchFamily="18" charset="0"/>
                <a:ea typeface="+mn-ea"/>
              </a:rPr>
              <a:t>калы)</a:t>
            </a:r>
            <a:r>
              <a:rPr lang="en-US" kern="1200" dirty="0">
                <a:solidFill>
                  <a:srgbClr val="000000"/>
                </a:solidFill>
                <a:effectLst/>
                <a:latin typeface="Times New Roman" panose="02020603050405020304" pitchFamily="18" charset="0"/>
                <a:ea typeface="+mn-ea"/>
              </a:rPr>
              <a:t>;</a:t>
            </a:r>
            <a:endParaRPr lang="ru-RU" sz="1700" dirty="0">
              <a:effectLst/>
              <a:latin typeface="Times New Roman" panose="02020603050405020304" pitchFamily="18" charset="0"/>
              <a:ea typeface="Times New Roman" panose="02020603050405020304" pitchFamily="18" charset="0"/>
            </a:endParaRPr>
          </a:p>
          <a:p>
            <a:pPr marL="708660" lvl="1" indent="-342900" algn="just">
              <a:buFont typeface="Wingdings 2" panose="05020102010507070707" pitchFamily="18" charset="2"/>
              <a:buChar char=""/>
              <a:tabLst>
                <a:tab pos="457200" algn="l"/>
              </a:tabLst>
            </a:pPr>
            <a:r>
              <a:rPr lang="ru-RU" kern="1200" dirty="0">
                <a:solidFill>
                  <a:srgbClr val="000000"/>
                </a:solidFill>
                <a:effectLst/>
                <a:latin typeface="Times New Roman" panose="02020603050405020304" pitchFamily="18" charset="0"/>
                <a:ea typeface="+mn-ea"/>
              </a:rPr>
              <a:t>– микро</a:t>
            </a:r>
            <a:r>
              <a:rPr lang="kk-KZ" kern="1200" dirty="0">
                <a:solidFill>
                  <a:srgbClr val="000000"/>
                </a:solidFill>
                <a:effectLst/>
                <a:latin typeface="Times New Roman" panose="02020603050405020304" pitchFamily="18" charset="0"/>
                <a:ea typeface="+mn-ea"/>
              </a:rPr>
              <a:t>бағанды </a:t>
            </a:r>
            <a:r>
              <a:rPr lang="en-US" kern="1200" dirty="0">
                <a:solidFill>
                  <a:srgbClr val="000000"/>
                </a:solidFill>
                <a:effectLst/>
                <a:latin typeface="Times New Roman" panose="02020603050405020304" pitchFamily="18" charset="0"/>
                <a:ea typeface="+mn-ea"/>
              </a:rPr>
              <a:t>d</a:t>
            </a:r>
            <a:r>
              <a:rPr lang="kk-KZ" kern="1200" baseline="-25000" dirty="0">
                <a:solidFill>
                  <a:srgbClr val="000000"/>
                </a:solidFill>
                <a:effectLst/>
                <a:latin typeface="Times New Roman" panose="02020603050405020304" pitchFamily="18" charset="0"/>
                <a:ea typeface="+mn-ea"/>
              </a:rPr>
              <a:t>бағана</a:t>
            </a:r>
            <a:r>
              <a:rPr lang="ru-RU" kern="1200" dirty="0">
                <a:solidFill>
                  <a:srgbClr val="000000"/>
                </a:solidFill>
                <a:effectLst/>
                <a:latin typeface="Times New Roman" panose="02020603050405020304" pitchFamily="18" charset="0"/>
                <a:ea typeface="+mn-ea"/>
              </a:rPr>
              <a:t>≤2 мм</a:t>
            </a:r>
            <a:r>
              <a:rPr lang="en-US" kern="1200" dirty="0">
                <a:solidFill>
                  <a:srgbClr val="000000"/>
                </a:solidFill>
                <a:effectLst/>
                <a:latin typeface="Times New Roman" panose="02020603050405020304" pitchFamily="18" charset="0"/>
                <a:ea typeface="+mn-ea"/>
              </a:rPr>
              <a:t>;</a:t>
            </a:r>
            <a:endParaRPr lang="ru-RU" sz="1700" dirty="0">
              <a:effectLst/>
              <a:latin typeface="Times New Roman" panose="02020603050405020304" pitchFamily="18" charset="0"/>
              <a:ea typeface="Times New Roman" panose="02020603050405020304" pitchFamily="18" charset="0"/>
            </a:endParaRPr>
          </a:p>
          <a:p>
            <a:pPr marL="708660" lvl="1" indent="-342900" algn="just">
              <a:buFont typeface="Wingdings 2" panose="05020102010507070707" pitchFamily="18" charset="2"/>
              <a:buChar char=""/>
              <a:tabLst>
                <a:tab pos="457200" algn="l"/>
              </a:tabLst>
            </a:pPr>
            <a:r>
              <a:rPr lang="ru-RU" kern="1200" dirty="0">
                <a:solidFill>
                  <a:srgbClr val="000000"/>
                </a:solidFill>
                <a:effectLst/>
                <a:latin typeface="Times New Roman" panose="02020603050405020304" pitchFamily="18" charset="0"/>
                <a:ea typeface="+mn-ea"/>
              </a:rPr>
              <a:t>– </a:t>
            </a:r>
            <a:r>
              <a:rPr lang="kk-KZ" kern="1200" dirty="0">
                <a:solidFill>
                  <a:srgbClr val="000000"/>
                </a:solidFill>
                <a:effectLst/>
                <a:latin typeface="Times New Roman" panose="02020603050405020304" pitchFamily="18" charset="0"/>
                <a:ea typeface="+mn-ea"/>
              </a:rPr>
              <a:t>көп бағаналы</a:t>
            </a:r>
            <a:r>
              <a:rPr lang="en-US" kern="1200" dirty="0">
                <a:solidFill>
                  <a:srgbClr val="000000"/>
                </a:solidFill>
                <a:effectLst/>
                <a:latin typeface="Times New Roman" panose="02020603050405020304" pitchFamily="18" charset="0"/>
                <a:ea typeface="+mn-ea"/>
              </a:rPr>
              <a:t>;</a:t>
            </a:r>
            <a:endParaRPr lang="ru-RU" sz="1700" dirty="0">
              <a:effectLst/>
              <a:latin typeface="Times New Roman" panose="02020603050405020304" pitchFamily="18" charset="0"/>
              <a:ea typeface="Times New Roman" panose="02020603050405020304" pitchFamily="18" charset="0"/>
            </a:endParaRPr>
          </a:p>
          <a:p>
            <a:pPr marL="708660" lvl="1" indent="-342900" algn="just">
              <a:buFont typeface="Wingdings 2" panose="05020102010507070707" pitchFamily="18" charset="2"/>
              <a:buChar char=""/>
              <a:tabLst>
                <a:tab pos="457200" algn="l"/>
              </a:tabLst>
            </a:pPr>
            <a:r>
              <a:rPr lang="ru-RU" kern="1200" dirty="0">
                <a:solidFill>
                  <a:srgbClr val="000000"/>
                </a:solidFill>
                <a:effectLst/>
                <a:latin typeface="Times New Roman" panose="02020603050405020304" pitchFamily="18" charset="0"/>
                <a:ea typeface="+mn-ea"/>
              </a:rPr>
              <a:t>– </a:t>
            </a:r>
            <a:r>
              <a:rPr lang="kk-KZ" kern="1200" dirty="0">
                <a:solidFill>
                  <a:srgbClr val="000000"/>
                </a:solidFill>
                <a:effectLst/>
                <a:latin typeface="Times New Roman" panose="02020603050405020304" pitchFamily="18" charset="0"/>
                <a:ea typeface="+mn-ea"/>
              </a:rPr>
              <a:t>айналымды (</a:t>
            </a:r>
            <a:r>
              <a:rPr lang="ru-RU" kern="1200" dirty="0" err="1">
                <a:solidFill>
                  <a:srgbClr val="000000"/>
                </a:solidFill>
                <a:effectLst/>
                <a:latin typeface="Times New Roman" panose="02020603050405020304" pitchFamily="18" charset="0"/>
                <a:ea typeface="+mn-ea"/>
              </a:rPr>
              <a:t>циркуляци</a:t>
            </a:r>
            <a:r>
              <a:rPr lang="kk-KZ" kern="1200" dirty="0">
                <a:solidFill>
                  <a:srgbClr val="000000"/>
                </a:solidFill>
                <a:effectLst/>
                <a:latin typeface="Times New Roman" panose="02020603050405020304" pitchFamily="18" charset="0"/>
                <a:ea typeface="+mn-ea"/>
              </a:rPr>
              <a:t>ялы)</a:t>
            </a:r>
            <a:r>
              <a:rPr lang="ru-RU" kern="1200" dirty="0">
                <a:solidFill>
                  <a:srgbClr val="000000"/>
                </a:solidFill>
                <a:effectLst/>
                <a:latin typeface="Times New Roman" panose="02020603050405020304" pitchFamily="18" charset="0"/>
                <a:ea typeface="+mn-ea"/>
              </a:rPr>
              <a:t>: </a:t>
            </a:r>
            <a:r>
              <a:rPr lang="kk-KZ" kern="1200" dirty="0">
                <a:solidFill>
                  <a:srgbClr val="000000"/>
                </a:solidFill>
                <a:effectLst/>
                <a:latin typeface="Times New Roman" panose="02020603050405020304" pitchFamily="18" charset="0"/>
                <a:ea typeface="+mn-ea"/>
              </a:rPr>
              <a:t>бөлінетін заттардың қоспасы бір хроматографиялық баған немесе баған жүйесі арқылы қозғалмайтын фаза ағынымен айналады</a:t>
            </a:r>
            <a:endParaRPr lang="ru-RU" sz="1700" dirty="0">
              <a:effectLst/>
              <a:latin typeface="Times New Roman" panose="02020603050405020304" pitchFamily="18" charset="0"/>
              <a:ea typeface="Times New Roman" panose="02020603050405020304" pitchFamily="18" charset="0"/>
            </a:endParaRPr>
          </a:p>
          <a:p>
            <a:pPr marL="708660" lvl="1" indent="-342900" algn="just" fontAlgn="base">
              <a:buFont typeface="Wingdings 2" panose="05020102010507070707" pitchFamily="18" charset="2"/>
              <a:buChar char=""/>
              <a:tabLst>
                <a:tab pos="446405" algn="l"/>
              </a:tabLst>
            </a:pPr>
            <a:r>
              <a:rPr lang="ru-RU" kern="1200" dirty="0">
                <a:solidFill>
                  <a:srgbClr val="000000"/>
                </a:solidFill>
                <a:effectLst/>
                <a:latin typeface="Times New Roman" panose="02020603050405020304" pitchFamily="18" charset="0"/>
                <a:ea typeface="+mn-ea"/>
              </a:rPr>
              <a:t>– </a:t>
            </a:r>
            <a:r>
              <a:rPr lang="kk-KZ" kern="1200" dirty="0">
                <a:solidFill>
                  <a:srgbClr val="000000"/>
                </a:solidFill>
                <a:effectLst/>
                <a:latin typeface="Times New Roman" panose="02020603050405020304" pitchFamily="18" charset="0"/>
                <a:ea typeface="+mn-ea"/>
              </a:rPr>
              <a:t>көп өлшемді</a:t>
            </a:r>
            <a:r>
              <a:rPr lang="ru-RU" kern="1200" dirty="0">
                <a:solidFill>
                  <a:srgbClr val="000000"/>
                </a:solidFill>
                <a:effectLst/>
                <a:latin typeface="Times New Roman" panose="02020603050405020304" pitchFamily="18" charset="0"/>
                <a:ea typeface="+mn-ea"/>
              </a:rPr>
              <a:t>: </a:t>
            </a:r>
            <a:r>
              <a:rPr lang="kk-KZ" kern="1200" dirty="0">
                <a:solidFill>
                  <a:srgbClr val="000000"/>
                </a:solidFill>
                <a:effectLst/>
                <a:latin typeface="Times New Roman" panose="02020603050405020304" pitchFamily="18" charset="0"/>
                <a:ea typeface="+mn-ea"/>
              </a:rPr>
              <a:t>алдымен белгілі шарттарға сәйкес бөлінеді, сосын элюаттың бөлек фракциялары басқа жағдайда бөлінетін заттар </a:t>
            </a:r>
            <a:r>
              <a:rPr lang="kk-KZ" i="1" kern="1200" dirty="0">
                <a:solidFill>
                  <a:srgbClr val="000000"/>
                </a:solidFill>
                <a:effectLst/>
                <a:latin typeface="Times New Roman" panose="02020603050405020304" pitchFamily="18" charset="0"/>
                <a:ea typeface="+mn-ea"/>
              </a:rPr>
              <a:t>қоспасының</a:t>
            </a:r>
            <a:r>
              <a:rPr lang="kk-KZ" kern="1200" dirty="0">
                <a:solidFill>
                  <a:srgbClr val="000000"/>
                </a:solidFill>
                <a:effectLst/>
                <a:latin typeface="Times New Roman" panose="02020603050405020304" pitchFamily="18" charset="0"/>
                <a:ea typeface="+mn-ea"/>
              </a:rPr>
              <a:t> тәсілі</a:t>
            </a:r>
            <a:r>
              <a:rPr lang="ru-RU" kern="1200" dirty="0">
                <a:solidFill>
                  <a:srgbClr val="000000"/>
                </a:solidFill>
                <a:effectLst/>
                <a:latin typeface="Times New Roman" panose="02020603050405020304" pitchFamily="18" charset="0"/>
                <a:ea typeface="+mn-ea"/>
              </a:rPr>
              <a:t>;</a:t>
            </a:r>
            <a:endParaRPr lang="ru-RU" sz="1700" dirty="0">
              <a:effectLst/>
              <a:latin typeface="Times New Roman" panose="02020603050405020304" pitchFamily="18" charset="0"/>
              <a:ea typeface="Times New Roman" panose="02020603050405020304" pitchFamily="18" charset="0"/>
            </a:endParaRPr>
          </a:p>
          <a:p>
            <a:pPr indent="0" algn="just">
              <a:buNone/>
              <a:tabLst>
                <a:tab pos="446405" algn="l"/>
                <a:tab pos="895350" algn="l"/>
                <a:tab pos="1344930" algn="l"/>
                <a:tab pos="1793875" algn="l"/>
                <a:tab pos="2243455" algn="l"/>
                <a:tab pos="2692400" algn="l"/>
                <a:tab pos="3141980" algn="l"/>
                <a:tab pos="3590925" algn="l"/>
                <a:tab pos="4040505" algn="l"/>
                <a:tab pos="4489450" algn="l"/>
                <a:tab pos="4939030" algn="l"/>
                <a:tab pos="5387975" algn="l"/>
                <a:tab pos="5837555" algn="l"/>
                <a:tab pos="6286500" algn="l"/>
                <a:tab pos="6736080" algn="l"/>
                <a:tab pos="7185025" algn="l"/>
                <a:tab pos="7634605" algn="l"/>
                <a:tab pos="8083550" algn="l"/>
                <a:tab pos="8533130" algn="l"/>
                <a:tab pos="8982075" algn="l"/>
              </a:tabLst>
            </a:pPr>
            <a:r>
              <a:rPr lang="ru-RU" sz="2400" kern="1200" dirty="0">
                <a:solidFill>
                  <a:srgbClr val="000000"/>
                </a:solidFill>
                <a:effectLst/>
                <a:latin typeface="Times New Roman" panose="02020603050405020304" pitchFamily="18" charset="0"/>
                <a:ea typeface="+mn-ea"/>
              </a:rPr>
              <a:t> </a:t>
            </a:r>
            <a:endParaRPr lang="ru-RU" sz="2000" dirty="0">
              <a:effectLst/>
              <a:latin typeface="Times New Roman" panose="02020603050405020304" pitchFamily="18" charset="0"/>
              <a:ea typeface="Times New Roman" panose="02020603050405020304" pitchFamily="18" charset="0"/>
            </a:endParaRPr>
          </a:p>
          <a:p>
            <a:pPr indent="0" algn="just">
              <a:buNone/>
              <a:tabLst>
                <a:tab pos="446405" algn="l"/>
                <a:tab pos="895350" algn="l"/>
                <a:tab pos="1344930" algn="l"/>
                <a:tab pos="1793875" algn="l"/>
                <a:tab pos="2243455" algn="l"/>
                <a:tab pos="2692400" algn="l"/>
                <a:tab pos="3141980" algn="l"/>
                <a:tab pos="3590925" algn="l"/>
                <a:tab pos="4040505" algn="l"/>
                <a:tab pos="4489450" algn="l"/>
                <a:tab pos="4939030" algn="l"/>
                <a:tab pos="5387975" algn="l"/>
                <a:tab pos="5837555" algn="l"/>
                <a:tab pos="6286500" algn="l"/>
                <a:tab pos="6736080" algn="l"/>
                <a:tab pos="7185025" algn="l"/>
                <a:tab pos="7634605" algn="l"/>
                <a:tab pos="8083550" algn="l"/>
                <a:tab pos="8533130" algn="l"/>
                <a:tab pos="8982075" algn="l"/>
              </a:tabLst>
            </a:pPr>
            <a:r>
              <a:rPr lang="ru-RU" sz="2400" kern="1200" dirty="0">
                <a:solidFill>
                  <a:srgbClr val="000000"/>
                </a:solidFill>
                <a:effectLst/>
                <a:latin typeface="Times New Roman" panose="02020603050405020304" pitchFamily="18" charset="0"/>
                <a:ea typeface="+mn-ea"/>
              </a:rPr>
              <a:t>	4. </a:t>
            </a:r>
            <a:r>
              <a:rPr lang="kk-KZ" sz="2400" kern="1200" dirty="0">
                <a:solidFill>
                  <a:srgbClr val="000000"/>
                </a:solidFill>
                <a:effectLst/>
                <a:latin typeface="Times New Roman" panose="02020603050405020304" pitchFamily="18" charset="0"/>
                <a:ea typeface="+mn-ea"/>
              </a:rPr>
              <a:t>қозғалатын және қозғалмайтын салыстырмалыы полярлығына байланысты</a:t>
            </a:r>
            <a:r>
              <a:rPr lang="ru-RU" sz="2400" kern="1200" dirty="0">
                <a:effectLst/>
                <a:latin typeface="Times New Roman" panose="02020603050405020304" pitchFamily="18" charset="0"/>
                <a:ea typeface="+mn-ea"/>
              </a:rPr>
              <a:t>:</a:t>
            </a:r>
            <a:endParaRPr lang="ru-RU" sz="2000" dirty="0">
              <a:effectLst/>
              <a:latin typeface="Times New Roman" panose="02020603050405020304" pitchFamily="18" charset="0"/>
              <a:ea typeface="Times New Roman" panose="02020603050405020304" pitchFamily="18" charset="0"/>
            </a:endParaRPr>
          </a:p>
          <a:p>
            <a:pPr marL="708660" lvl="1" indent="-342900" algn="just">
              <a:buFont typeface="Wingdings 2" panose="05020102010507070707" pitchFamily="18" charset="2"/>
              <a:buChar char=""/>
              <a:tabLst>
                <a:tab pos="457200" algn="l"/>
              </a:tabLst>
            </a:pPr>
            <a:r>
              <a:rPr lang="ru-RU" kern="1200" dirty="0">
                <a:solidFill>
                  <a:srgbClr val="000000"/>
                </a:solidFill>
                <a:effectLst/>
                <a:latin typeface="Times New Roman" panose="02020603050405020304" pitchFamily="18" charset="0"/>
                <a:ea typeface="+mn-ea"/>
              </a:rPr>
              <a:t>– нормаль</a:t>
            </a:r>
            <a:r>
              <a:rPr lang="kk-KZ" kern="1200" dirty="0">
                <a:solidFill>
                  <a:srgbClr val="000000"/>
                </a:solidFill>
                <a:effectLst/>
                <a:latin typeface="Times New Roman" panose="02020603050405020304" pitchFamily="18" charset="0"/>
                <a:ea typeface="+mn-ea"/>
              </a:rPr>
              <a:t>ды</a:t>
            </a:r>
            <a:r>
              <a:rPr lang="ru-RU" kern="1200" dirty="0">
                <a:solidFill>
                  <a:srgbClr val="000000"/>
                </a:solidFill>
                <a:effectLst/>
                <a:latin typeface="Times New Roman" panose="02020603050405020304" pitchFamily="18" charset="0"/>
                <a:ea typeface="+mn-ea"/>
              </a:rPr>
              <a:t>-фаз</a:t>
            </a:r>
            <a:r>
              <a:rPr lang="kk-KZ" kern="1200" dirty="0">
                <a:solidFill>
                  <a:srgbClr val="000000"/>
                </a:solidFill>
                <a:effectLst/>
                <a:latin typeface="Times New Roman" panose="02020603050405020304" pitchFamily="18" charset="0"/>
                <a:ea typeface="+mn-ea"/>
              </a:rPr>
              <a:t>алы</a:t>
            </a:r>
            <a:endParaRPr lang="ru-RU" sz="1700" dirty="0">
              <a:effectLst/>
              <a:latin typeface="Times New Roman" panose="02020603050405020304" pitchFamily="18" charset="0"/>
              <a:ea typeface="Times New Roman" panose="02020603050405020304" pitchFamily="18" charset="0"/>
            </a:endParaRPr>
          </a:p>
          <a:p>
            <a:pPr marL="708660" lvl="1" indent="-342900" algn="just">
              <a:buFont typeface="Wingdings 2" panose="05020102010507070707" pitchFamily="18" charset="2"/>
              <a:buChar char=""/>
              <a:tabLst>
                <a:tab pos="457200" algn="l"/>
              </a:tabLst>
            </a:pPr>
            <a:r>
              <a:rPr lang="ru-RU" kern="1200" dirty="0">
                <a:solidFill>
                  <a:srgbClr val="000000"/>
                </a:solidFill>
                <a:effectLst/>
                <a:latin typeface="Times New Roman" panose="02020603050405020304" pitchFamily="18" charset="0"/>
                <a:ea typeface="+mn-ea"/>
              </a:rPr>
              <a:t>– </a:t>
            </a:r>
            <a:r>
              <a:rPr lang="kk-KZ" kern="1200" dirty="0">
                <a:solidFill>
                  <a:srgbClr val="000000"/>
                </a:solidFill>
                <a:effectLst/>
                <a:latin typeface="Times New Roman" panose="02020603050405020304" pitchFamily="18" charset="0"/>
                <a:ea typeface="+mn-ea"/>
              </a:rPr>
              <a:t>кері</a:t>
            </a:r>
            <a:r>
              <a:rPr lang="ru-RU" kern="1200" dirty="0">
                <a:solidFill>
                  <a:srgbClr val="000000"/>
                </a:solidFill>
                <a:effectLst/>
                <a:latin typeface="Times New Roman" panose="02020603050405020304" pitchFamily="18" charset="0"/>
                <a:ea typeface="+mn-ea"/>
              </a:rPr>
              <a:t>-фаз</a:t>
            </a:r>
            <a:r>
              <a:rPr lang="kk-KZ" kern="1200" dirty="0">
                <a:solidFill>
                  <a:srgbClr val="000000"/>
                </a:solidFill>
                <a:effectLst/>
                <a:latin typeface="Times New Roman" panose="02020603050405020304" pitchFamily="18" charset="0"/>
                <a:ea typeface="+mn-ea"/>
              </a:rPr>
              <a:t>алы</a:t>
            </a:r>
            <a:endParaRPr lang="ru-RU" sz="1700" dirty="0">
              <a:effectLst/>
              <a:latin typeface="Times New Roman" panose="02020603050405020304" pitchFamily="18" charset="0"/>
              <a:ea typeface="Times New Roman" panose="02020603050405020304" pitchFamily="18" charset="0"/>
            </a:endParaRPr>
          </a:p>
          <a:p>
            <a:pPr indent="0" algn="just">
              <a:buNone/>
            </a:pPr>
            <a:r>
              <a:rPr lang="ru-RU" sz="2400" kern="1200" dirty="0">
                <a:solidFill>
                  <a:srgbClr val="000000"/>
                </a:solidFill>
                <a:effectLst/>
                <a:latin typeface="Times New Roman" panose="02020603050405020304" pitchFamily="18" charset="0"/>
                <a:ea typeface="+mn-ea"/>
              </a:rPr>
              <a:t> </a:t>
            </a:r>
            <a:endParaRPr lang="ru-RU" sz="20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DA5A8BFE-C92C-42F5-98DD-280BF87BCCA5}"/>
              </a:ext>
            </a:extLst>
          </p:cNvPr>
          <p:cNvSpPr>
            <a:spLocks noGrp="1"/>
          </p:cNvSpPr>
          <p:nvPr>
            <p:ph type="sldNum" sz="quarter" idx="15"/>
          </p:nvPr>
        </p:nvSpPr>
        <p:spPr/>
        <p:txBody>
          <a:bodyPr/>
          <a:lstStyle/>
          <a:p>
            <a:fld id="{D6F87789-79C0-4369-89FF-5E19A7612EE5}" type="slidenum">
              <a:rPr lang="ru-RU" smtClean="0"/>
              <a:pPr/>
              <a:t>6</a:t>
            </a:fld>
            <a:endParaRPr lang="ru-RU"/>
          </a:p>
        </p:txBody>
      </p:sp>
    </p:spTree>
    <p:extLst>
      <p:ext uri="{BB962C8B-B14F-4D97-AF65-F5344CB8AC3E}">
        <p14:creationId xmlns:p14="http://schemas.microsoft.com/office/powerpoint/2010/main" val="3284148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9D5562C-4FF1-4510-8533-44D01BF6E6FC}"/>
              </a:ext>
            </a:extLst>
          </p:cNvPr>
          <p:cNvSpPr>
            <a:spLocks noGrp="1"/>
          </p:cNvSpPr>
          <p:nvPr>
            <p:ph sz="quarter" idx="1"/>
          </p:nvPr>
        </p:nvSpPr>
        <p:spPr>
          <a:xfrm>
            <a:off x="457200" y="476672"/>
            <a:ext cx="7931224" cy="5997280"/>
          </a:xfrm>
        </p:spPr>
        <p:txBody>
          <a:bodyPr/>
          <a:lstStyle/>
          <a:p>
            <a:pPr indent="0" algn="just">
              <a:buNone/>
            </a:pPr>
            <a:r>
              <a:rPr lang="ru-RU" sz="2400" kern="1200" dirty="0">
                <a:solidFill>
                  <a:srgbClr val="000000"/>
                </a:solidFill>
                <a:effectLst/>
                <a:latin typeface="Times New Roman" panose="02020603050405020304" pitchFamily="18" charset="0"/>
                <a:ea typeface="+mn-ea"/>
              </a:rPr>
              <a:t>	5. </a:t>
            </a:r>
            <a:r>
              <a:rPr lang="kk-KZ" sz="2400" kern="1200" dirty="0">
                <a:solidFill>
                  <a:srgbClr val="000000"/>
                </a:solidFill>
                <a:effectLst/>
                <a:latin typeface="Times New Roman" panose="02020603050405020304" pitchFamily="18" charset="0"/>
                <a:ea typeface="+mn-ea"/>
              </a:rPr>
              <a:t>бөліну механизмі бойынша:</a:t>
            </a:r>
            <a:endParaRPr lang="ru-RU" sz="2000" dirty="0">
              <a:effectLst/>
              <a:latin typeface="Times New Roman" panose="02020603050405020304" pitchFamily="18" charset="0"/>
              <a:ea typeface="Times New Roman" panose="02020603050405020304" pitchFamily="18" charset="0"/>
            </a:endParaRPr>
          </a:p>
          <a:p>
            <a:pPr marL="708660" lvl="1" indent="-342900" algn="just">
              <a:buFont typeface="Wingdings 2" panose="05020102010507070707" pitchFamily="18" charset="2"/>
              <a:buChar char=""/>
              <a:tabLst>
                <a:tab pos="457200" algn="l"/>
              </a:tabLst>
            </a:pPr>
            <a:r>
              <a:rPr lang="ru-RU" kern="1200" dirty="0">
                <a:solidFill>
                  <a:srgbClr val="000000"/>
                </a:solidFill>
                <a:effectLst/>
                <a:latin typeface="Times New Roman" panose="02020603050405020304" pitchFamily="18" charset="0"/>
                <a:ea typeface="+mn-ea"/>
              </a:rPr>
              <a:t>– </a:t>
            </a:r>
            <a:r>
              <a:rPr lang="ru-RU" kern="1200" dirty="0" err="1">
                <a:solidFill>
                  <a:srgbClr val="000000"/>
                </a:solidFill>
                <a:effectLst/>
                <a:latin typeface="Times New Roman" panose="02020603050405020304" pitchFamily="18" charset="0"/>
                <a:ea typeface="+mn-ea"/>
              </a:rPr>
              <a:t>адсорбцион</a:t>
            </a:r>
            <a:r>
              <a:rPr lang="kk-KZ" kern="1200" dirty="0">
                <a:solidFill>
                  <a:srgbClr val="000000"/>
                </a:solidFill>
                <a:effectLst/>
                <a:latin typeface="Times New Roman" panose="02020603050405020304" pitchFamily="18" charset="0"/>
                <a:ea typeface="+mn-ea"/>
              </a:rPr>
              <a:t>ды</a:t>
            </a:r>
            <a:endParaRPr lang="ru-RU" sz="1700" dirty="0">
              <a:effectLst/>
              <a:latin typeface="Times New Roman" panose="02020603050405020304" pitchFamily="18" charset="0"/>
              <a:ea typeface="Times New Roman" panose="02020603050405020304" pitchFamily="18" charset="0"/>
            </a:endParaRPr>
          </a:p>
          <a:p>
            <a:pPr marL="708660" lvl="1" indent="-342900" algn="just">
              <a:buFont typeface="Wingdings 2" panose="05020102010507070707" pitchFamily="18" charset="2"/>
              <a:buChar char=""/>
              <a:tabLst>
                <a:tab pos="457200" algn="l"/>
              </a:tabLst>
            </a:pPr>
            <a:r>
              <a:rPr lang="ru-RU" kern="1200" dirty="0">
                <a:solidFill>
                  <a:srgbClr val="000000"/>
                </a:solidFill>
                <a:effectLst/>
                <a:latin typeface="Times New Roman" panose="02020603050405020304" pitchFamily="18" charset="0"/>
                <a:ea typeface="+mn-ea"/>
              </a:rPr>
              <a:t>– </a:t>
            </a:r>
            <a:r>
              <a:rPr lang="kk-KZ" kern="1200" dirty="0">
                <a:solidFill>
                  <a:srgbClr val="000000"/>
                </a:solidFill>
                <a:effectLst/>
                <a:latin typeface="Times New Roman" panose="02020603050405020304" pitchFamily="18" charset="0"/>
                <a:ea typeface="+mn-ea"/>
              </a:rPr>
              <a:t>таралу</a:t>
            </a:r>
            <a:endParaRPr lang="ru-RU" sz="1700" dirty="0">
              <a:effectLst/>
              <a:latin typeface="Times New Roman" panose="02020603050405020304" pitchFamily="18" charset="0"/>
              <a:ea typeface="Times New Roman" panose="02020603050405020304" pitchFamily="18" charset="0"/>
            </a:endParaRPr>
          </a:p>
          <a:p>
            <a:pPr marL="708660" lvl="1" indent="-342900" algn="just">
              <a:buFont typeface="Wingdings 2" panose="05020102010507070707" pitchFamily="18" charset="2"/>
              <a:buChar char=""/>
              <a:tabLst>
                <a:tab pos="457200" algn="l"/>
              </a:tabLst>
            </a:pPr>
            <a:r>
              <a:rPr lang="ru-RU" kern="1200" dirty="0">
                <a:solidFill>
                  <a:srgbClr val="000000"/>
                </a:solidFill>
                <a:effectLst/>
                <a:latin typeface="Times New Roman" panose="02020603050405020304" pitchFamily="18" charset="0"/>
                <a:ea typeface="+mn-ea"/>
              </a:rPr>
              <a:t>– </a:t>
            </a:r>
            <a:r>
              <a:rPr lang="ru-RU" kern="1200" dirty="0" err="1">
                <a:solidFill>
                  <a:srgbClr val="000000"/>
                </a:solidFill>
                <a:effectLst/>
                <a:latin typeface="Times New Roman" panose="02020603050405020304" pitchFamily="18" charset="0"/>
                <a:ea typeface="+mn-ea"/>
              </a:rPr>
              <a:t>эксклюзион</a:t>
            </a:r>
            <a:r>
              <a:rPr lang="kk-KZ" kern="1200" dirty="0">
                <a:solidFill>
                  <a:srgbClr val="000000"/>
                </a:solidFill>
                <a:effectLst/>
                <a:latin typeface="Times New Roman" panose="02020603050405020304" pitchFamily="18" charset="0"/>
                <a:ea typeface="+mn-ea"/>
              </a:rPr>
              <a:t>ды</a:t>
            </a:r>
            <a:endParaRPr lang="ru-RU" sz="1700" dirty="0">
              <a:effectLst/>
              <a:latin typeface="Times New Roman" panose="02020603050405020304" pitchFamily="18" charset="0"/>
              <a:ea typeface="Times New Roman" panose="02020603050405020304" pitchFamily="18" charset="0"/>
            </a:endParaRPr>
          </a:p>
          <a:p>
            <a:pPr marL="708660" lvl="1" indent="-342900" algn="just">
              <a:buFont typeface="Wingdings 2" panose="05020102010507070707" pitchFamily="18" charset="2"/>
              <a:buChar char=""/>
              <a:tabLst>
                <a:tab pos="457200" algn="l"/>
              </a:tabLst>
            </a:pPr>
            <a:r>
              <a:rPr lang="ru-RU" kern="1200" dirty="0">
                <a:solidFill>
                  <a:srgbClr val="000000"/>
                </a:solidFill>
                <a:effectLst/>
                <a:latin typeface="Times New Roman" panose="02020603050405020304" pitchFamily="18" charset="0"/>
                <a:ea typeface="+mn-ea"/>
              </a:rPr>
              <a:t>– </a:t>
            </a:r>
            <a:r>
              <a:rPr lang="ru-RU" kern="1200" dirty="0" err="1">
                <a:solidFill>
                  <a:srgbClr val="000000"/>
                </a:solidFill>
                <a:effectLst/>
                <a:latin typeface="Times New Roman" panose="02020603050405020304" pitchFamily="18" charset="0"/>
                <a:ea typeface="+mn-ea"/>
              </a:rPr>
              <a:t>аффин</a:t>
            </a:r>
            <a:r>
              <a:rPr lang="kk-KZ" kern="1200" dirty="0">
                <a:solidFill>
                  <a:srgbClr val="000000"/>
                </a:solidFill>
                <a:effectLst/>
                <a:latin typeface="Times New Roman" panose="02020603050405020304" pitchFamily="18" charset="0"/>
                <a:ea typeface="+mn-ea"/>
              </a:rPr>
              <a:t>ді</a:t>
            </a:r>
            <a:endParaRPr lang="ru-RU" sz="1700" dirty="0">
              <a:effectLst/>
              <a:latin typeface="Times New Roman" panose="02020603050405020304" pitchFamily="18" charset="0"/>
              <a:ea typeface="Times New Roman" panose="02020603050405020304" pitchFamily="18" charset="0"/>
            </a:endParaRPr>
          </a:p>
          <a:p>
            <a:pPr marL="708660" lvl="1" indent="-342900" algn="just">
              <a:buFont typeface="Wingdings 2" panose="05020102010507070707" pitchFamily="18" charset="2"/>
              <a:buChar char=""/>
              <a:tabLst>
                <a:tab pos="457200" algn="l"/>
              </a:tabLst>
            </a:pPr>
            <a:r>
              <a:rPr lang="ru-RU" kern="1200" dirty="0">
                <a:solidFill>
                  <a:srgbClr val="000000"/>
                </a:solidFill>
                <a:effectLst/>
                <a:latin typeface="Times New Roman" panose="02020603050405020304" pitchFamily="18" charset="0"/>
                <a:ea typeface="+mn-ea"/>
              </a:rPr>
              <a:t>– </a:t>
            </a:r>
            <a:r>
              <a:rPr lang="ru-RU" kern="1200" dirty="0" err="1">
                <a:solidFill>
                  <a:srgbClr val="000000"/>
                </a:solidFill>
                <a:effectLst/>
                <a:latin typeface="Times New Roman" panose="02020603050405020304" pitchFamily="18" charset="0"/>
                <a:ea typeface="+mn-ea"/>
              </a:rPr>
              <a:t>лиганд</a:t>
            </a:r>
            <a:r>
              <a:rPr lang="kk-KZ" kern="1200" dirty="0">
                <a:solidFill>
                  <a:srgbClr val="000000"/>
                </a:solidFill>
                <a:effectLst/>
                <a:latin typeface="Times New Roman" panose="02020603050405020304" pitchFamily="18" charset="0"/>
                <a:ea typeface="+mn-ea"/>
              </a:rPr>
              <a:t>алмастыру</a:t>
            </a:r>
            <a:r>
              <a:rPr lang="ru-RU" kern="1200" dirty="0">
                <a:solidFill>
                  <a:srgbClr val="000000"/>
                </a:solidFill>
                <a:effectLst/>
                <a:latin typeface="Times New Roman" panose="02020603050405020304" pitchFamily="18" charset="0"/>
                <a:ea typeface="+mn-ea"/>
              </a:rPr>
              <a:t>:</a:t>
            </a:r>
            <a:endParaRPr lang="ru-RU" sz="1700" dirty="0">
              <a:effectLst/>
              <a:latin typeface="Times New Roman" panose="02020603050405020304" pitchFamily="18" charset="0"/>
              <a:ea typeface="Times New Roman" panose="02020603050405020304" pitchFamily="18" charset="0"/>
            </a:endParaRPr>
          </a:p>
          <a:p>
            <a:pPr marL="708660" lvl="1" indent="-342900" algn="just">
              <a:buFont typeface="Wingdings 2" panose="05020102010507070707" pitchFamily="18" charset="2"/>
              <a:buChar char=""/>
              <a:tabLst>
                <a:tab pos="457200" algn="l"/>
              </a:tabLst>
            </a:pPr>
            <a:r>
              <a:rPr lang="ru-RU" kern="1200" dirty="0">
                <a:solidFill>
                  <a:srgbClr val="000000"/>
                </a:solidFill>
                <a:effectLst/>
                <a:latin typeface="Times New Roman" panose="02020603050405020304" pitchFamily="18" charset="0"/>
                <a:ea typeface="+mn-ea"/>
              </a:rPr>
              <a:t>– ион</a:t>
            </a:r>
            <a:r>
              <a:rPr lang="kk-KZ" kern="1200" dirty="0">
                <a:solidFill>
                  <a:srgbClr val="000000"/>
                </a:solidFill>
                <a:effectLst/>
                <a:latin typeface="Times New Roman" panose="02020603050405020304" pitchFamily="18" charset="0"/>
                <a:ea typeface="+mn-ea"/>
              </a:rPr>
              <a:t>аламастыру</a:t>
            </a:r>
            <a:endParaRPr lang="ru-RU" sz="1700" dirty="0">
              <a:effectLst/>
              <a:latin typeface="Times New Roman" panose="02020603050405020304" pitchFamily="18" charset="0"/>
              <a:ea typeface="Times New Roman" panose="02020603050405020304" pitchFamily="18" charset="0"/>
            </a:endParaRPr>
          </a:p>
          <a:p>
            <a:pPr indent="0" algn="just">
              <a:buNone/>
              <a:tabLst>
                <a:tab pos="446405" algn="l"/>
                <a:tab pos="895350" algn="l"/>
                <a:tab pos="1344930" algn="l"/>
                <a:tab pos="1793875" algn="l"/>
                <a:tab pos="2243455" algn="l"/>
                <a:tab pos="2692400" algn="l"/>
                <a:tab pos="3141980" algn="l"/>
                <a:tab pos="3590925" algn="l"/>
                <a:tab pos="4040505" algn="l"/>
                <a:tab pos="4489450" algn="l"/>
                <a:tab pos="4939030" algn="l"/>
                <a:tab pos="5387975" algn="l"/>
                <a:tab pos="5837555" algn="l"/>
                <a:tab pos="6286500" algn="l"/>
                <a:tab pos="6736080" algn="l"/>
                <a:tab pos="7185025" algn="l"/>
                <a:tab pos="7634605" algn="l"/>
                <a:tab pos="8083550" algn="l"/>
                <a:tab pos="8533130" algn="l"/>
                <a:tab pos="8982075" algn="l"/>
              </a:tabLst>
            </a:pPr>
            <a:r>
              <a:rPr lang="kk-KZ" sz="2400" kern="1200" dirty="0">
                <a:effectLst/>
                <a:latin typeface="Times New Roman" panose="02020603050405020304" pitchFamily="18" charset="0"/>
                <a:ea typeface="+mn-ea"/>
              </a:rPr>
              <a:t>	</a:t>
            </a:r>
          </a:p>
          <a:p>
            <a:pPr indent="0" algn="just">
              <a:buNone/>
              <a:tabLst>
                <a:tab pos="446405" algn="l"/>
                <a:tab pos="895350" algn="l"/>
                <a:tab pos="1344930" algn="l"/>
                <a:tab pos="1793875" algn="l"/>
                <a:tab pos="2243455" algn="l"/>
                <a:tab pos="2692400" algn="l"/>
                <a:tab pos="3141980" algn="l"/>
                <a:tab pos="3590925" algn="l"/>
                <a:tab pos="4040505" algn="l"/>
                <a:tab pos="4489450" algn="l"/>
                <a:tab pos="4939030" algn="l"/>
                <a:tab pos="5387975" algn="l"/>
                <a:tab pos="5837555" algn="l"/>
                <a:tab pos="6286500" algn="l"/>
                <a:tab pos="6736080" algn="l"/>
                <a:tab pos="7185025" algn="l"/>
                <a:tab pos="7634605" algn="l"/>
                <a:tab pos="8083550" algn="l"/>
                <a:tab pos="8533130" algn="l"/>
                <a:tab pos="8982075" algn="l"/>
              </a:tabLst>
            </a:pPr>
            <a:r>
              <a:rPr lang="kk-KZ" sz="2400" kern="1200" dirty="0">
                <a:effectLst/>
                <a:latin typeface="Times New Roman" panose="02020603050405020304" pitchFamily="18" charset="0"/>
                <a:ea typeface="+mn-ea"/>
              </a:rPr>
              <a:t>	Бөлудің тағы бір түрлері </a:t>
            </a:r>
            <a:r>
              <a:rPr lang="ru-RU" sz="2400" kern="1200" dirty="0">
                <a:effectLst/>
                <a:latin typeface="Times New Roman" panose="02020603050405020304" pitchFamily="18" charset="0"/>
                <a:ea typeface="+mn-ea"/>
              </a:rPr>
              <a:t>электрофорез </a:t>
            </a:r>
            <a:r>
              <a:rPr lang="kk-KZ" sz="2400" kern="1200" dirty="0">
                <a:effectLst/>
                <a:latin typeface="Times New Roman" panose="02020603050405020304" pitchFamily="18" charset="0"/>
                <a:ea typeface="+mn-ea"/>
              </a:rPr>
              <a:t>және </a:t>
            </a:r>
            <a:r>
              <a:rPr lang="ru-RU" sz="2400" kern="1200" dirty="0" err="1">
                <a:effectLst/>
                <a:latin typeface="Times New Roman" panose="02020603050405020304" pitchFamily="18" charset="0"/>
                <a:ea typeface="+mn-ea"/>
              </a:rPr>
              <a:t>электрхроматографи</a:t>
            </a:r>
            <a:r>
              <a:rPr lang="kk-KZ" sz="2400" kern="1200" dirty="0">
                <a:effectLst/>
                <a:latin typeface="Times New Roman" panose="02020603050405020304" pitchFamily="18" charset="0"/>
                <a:ea typeface="+mn-ea"/>
              </a:rPr>
              <a:t>ялық әдістер</a:t>
            </a:r>
            <a:r>
              <a:rPr lang="ru-RU" sz="2400" kern="1200" dirty="0">
                <a:effectLst/>
                <a:latin typeface="Times New Roman" panose="02020603050405020304" pitchFamily="18" charset="0"/>
                <a:ea typeface="+mn-ea"/>
              </a:rPr>
              <a:t>.</a:t>
            </a:r>
            <a:endParaRPr lang="ru-RU" sz="2000" dirty="0">
              <a:effectLst/>
              <a:latin typeface="Times New Roman" panose="02020603050405020304" pitchFamily="18" charset="0"/>
              <a:ea typeface="Times New Roman" panose="02020603050405020304" pitchFamily="18" charset="0"/>
            </a:endParaRPr>
          </a:p>
          <a:p>
            <a:pPr marL="457200" indent="0" algn="just" fontAlgn="base">
              <a:buNone/>
              <a:tabLst>
                <a:tab pos="446405" algn="l"/>
                <a:tab pos="895350" algn="l"/>
                <a:tab pos="1344930" algn="l"/>
                <a:tab pos="1793875" algn="l"/>
                <a:tab pos="2243455" algn="l"/>
                <a:tab pos="2692400" algn="l"/>
                <a:tab pos="3141980" algn="l"/>
                <a:tab pos="3590925" algn="l"/>
                <a:tab pos="4040505" algn="l"/>
                <a:tab pos="4489450" algn="l"/>
                <a:tab pos="4939030" algn="l"/>
                <a:tab pos="5387975" algn="l"/>
                <a:tab pos="5837555" algn="l"/>
                <a:tab pos="6286500" algn="l"/>
                <a:tab pos="6736080" algn="l"/>
                <a:tab pos="7185025" algn="l"/>
                <a:tab pos="7634605" algn="l"/>
                <a:tab pos="8083550" algn="l"/>
                <a:tab pos="8533130" algn="l"/>
                <a:tab pos="8982075" algn="l"/>
              </a:tabLst>
            </a:pPr>
            <a:r>
              <a:rPr lang="ru-RU" sz="2400" kern="1200" dirty="0">
                <a:solidFill>
                  <a:srgbClr val="000000"/>
                </a:solidFill>
                <a:effectLst/>
                <a:latin typeface="Times New Roman" panose="02020603050405020304" pitchFamily="18" charset="0"/>
                <a:ea typeface="+mn-ea"/>
              </a:rPr>
              <a:t> </a:t>
            </a:r>
            <a:endParaRPr lang="ru-RU" sz="20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95CDA58A-B073-4422-8214-8CCF00BDADEC}"/>
              </a:ext>
            </a:extLst>
          </p:cNvPr>
          <p:cNvSpPr>
            <a:spLocks noGrp="1"/>
          </p:cNvSpPr>
          <p:nvPr>
            <p:ph type="sldNum" sz="quarter" idx="15"/>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1472194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06870C8-EC53-4E53-B7B5-6519A5386109}"/>
              </a:ext>
            </a:extLst>
          </p:cNvPr>
          <p:cNvSpPr>
            <a:spLocks noGrp="1"/>
          </p:cNvSpPr>
          <p:nvPr>
            <p:ph sz="quarter" idx="1"/>
          </p:nvPr>
        </p:nvSpPr>
        <p:spPr>
          <a:xfrm>
            <a:off x="457200" y="620688"/>
            <a:ext cx="8003232" cy="5853264"/>
          </a:xfrm>
        </p:spPr>
        <p:txBody>
          <a:bodyPr/>
          <a:lstStyle/>
          <a:p>
            <a:pPr marL="457200" indent="0" algn="just" fontAlgn="base">
              <a:buNone/>
              <a:tabLst>
                <a:tab pos="446405" algn="l"/>
                <a:tab pos="895350" algn="l"/>
                <a:tab pos="1344930" algn="l"/>
                <a:tab pos="1793875" algn="l"/>
                <a:tab pos="2243455" algn="l"/>
                <a:tab pos="2692400" algn="l"/>
                <a:tab pos="3141980" algn="l"/>
                <a:tab pos="3590925" algn="l"/>
                <a:tab pos="4040505" algn="l"/>
                <a:tab pos="4489450" algn="l"/>
                <a:tab pos="4939030" algn="l"/>
                <a:tab pos="5387975" algn="l"/>
                <a:tab pos="5837555" algn="l"/>
                <a:tab pos="6286500" algn="l"/>
                <a:tab pos="6736080" algn="l"/>
                <a:tab pos="7185025" algn="l"/>
                <a:tab pos="7634605" algn="l"/>
                <a:tab pos="8083550" algn="l"/>
                <a:tab pos="8533130" algn="l"/>
                <a:tab pos="8982075" algn="l"/>
              </a:tabLst>
            </a:pPr>
            <a:r>
              <a:rPr lang="kk-KZ" sz="2400" kern="1200" dirty="0">
                <a:solidFill>
                  <a:srgbClr val="000000"/>
                </a:solidFill>
                <a:effectLst/>
                <a:latin typeface="Times New Roman" panose="02020603050405020304" pitchFamily="18" charset="0"/>
                <a:ea typeface="+mn-ea"/>
              </a:rPr>
              <a:t>	Ионалмасу хроматографиясы</a:t>
            </a:r>
            <a:endParaRPr lang="ru-RU" sz="2000" dirty="0">
              <a:effectLst/>
              <a:latin typeface="Times New Roman" panose="02020603050405020304" pitchFamily="18" charset="0"/>
              <a:ea typeface="Times New Roman" panose="02020603050405020304" pitchFamily="18" charset="0"/>
            </a:endParaRPr>
          </a:p>
          <a:p>
            <a:pPr marL="457200" indent="0" algn="just">
              <a:buNone/>
            </a:pPr>
            <a:r>
              <a:rPr lang="kk-KZ" sz="2400" kern="1200" dirty="0">
                <a:effectLst/>
                <a:latin typeface="Times New Roman" panose="02020603050405020304" pitchFamily="18" charset="0"/>
                <a:ea typeface="+mn-ea"/>
              </a:rPr>
              <a:t>	Ионалмастыру хроматографиясы бір таңбалы зарядтары бар органикалық және бейорганикалық иондарды бөлу үшін қолданылады. </a:t>
            </a:r>
            <a:endParaRPr lang="ru-RU" sz="2000" dirty="0">
              <a:effectLst/>
              <a:latin typeface="Times New Roman" panose="02020603050405020304" pitchFamily="18" charset="0"/>
              <a:ea typeface="Times New Roman" panose="02020603050405020304" pitchFamily="18" charset="0"/>
            </a:endParaRPr>
          </a:p>
          <a:p>
            <a:pPr marL="457200" indent="0" algn="just">
              <a:buNone/>
            </a:pPr>
            <a:r>
              <a:rPr lang="kk-KZ" sz="2400" kern="1200" dirty="0">
                <a:effectLst/>
                <a:latin typeface="Times New Roman" panose="02020603050405020304" pitchFamily="18" charset="0"/>
                <a:ea typeface="+mn-ea"/>
              </a:rPr>
              <a:t>	Оның негізі ион алмасу процесіне негізделген.</a:t>
            </a:r>
            <a:endParaRPr lang="ru-RU" sz="2000" dirty="0">
              <a:effectLst/>
              <a:latin typeface="Times New Roman" panose="02020603050405020304" pitchFamily="18" charset="0"/>
              <a:ea typeface="Times New Roman" panose="02020603050405020304" pitchFamily="18" charset="0"/>
            </a:endParaRPr>
          </a:p>
          <a:p>
            <a:pPr marL="457200" indent="0" algn="just">
              <a:buNone/>
            </a:pPr>
            <a:r>
              <a:rPr lang="kk-KZ" sz="2400" kern="1200" dirty="0">
                <a:solidFill>
                  <a:srgbClr val="FF0000"/>
                </a:solidFill>
                <a:effectLst/>
                <a:latin typeface="Times New Roman" panose="02020603050405020304" pitchFamily="18" charset="0"/>
                <a:ea typeface="+mn-ea"/>
              </a:rPr>
              <a:t>	Ион алмасу </a:t>
            </a:r>
            <a:r>
              <a:rPr lang="ru-RU" sz="2400" kern="1200" dirty="0">
                <a:solidFill>
                  <a:srgbClr val="000000"/>
                </a:solidFill>
                <a:effectLst/>
                <a:latin typeface="Times New Roman" panose="02020603050405020304" pitchFamily="18" charset="0"/>
                <a:ea typeface="+mn-ea"/>
              </a:rPr>
              <a:t>– </a:t>
            </a:r>
            <a:r>
              <a:rPr lang="ru-RU" sz="2400" kern="1200" dirty="0" err="1">
                <a:solidFill>
                  <a:srgbClr val="000000"/>
                </a:solidFill>
                <a:effectLst/>
                <a:latin typeface="Times New Roman" panose="02020603050405020304" pitchFamily="18" charset="0"/>
                <a:ea typeface="+mn-ea"/>
              </a:rPr>
              <a:t>гетероген</a:t>
            </a:r>
            <a:r>
              <a:rPr lang="kk-KZ" sz="2400" kern="1200" dirty="0">
                <a:solidFill>
                  <a:srgbClr val="000000"/>
                </a:solidFill>
                <a:effectLst/>
                <a:latin typeface="Times New Roman" panose="02020603050405020304" pitchFamily="18" charset="0"/>
                <a:ea typeface="+mn-ea"/>
              </a:rPr>
              <a:t>ді</a:t>
            </a:r>
            <a:r>
              <a:rPr lang="ru-RU" sz="2400" kern="1200" dirty="0">
                <a:solidFill>
                  <a:srgbClr val="000000"/>
                </a:solidFill>
                <a:effectLst/>
                <a:latin typeface="Times New Roman" panose="02020603050405020304" pitchFamily="18" charset="0"/>
                <a:ea typeface="+mn-ea"/>
              </a:rPr>
              <a:t> процесс, </a:t>
            </a:r>
            <a:r>
              <a:rPr lang="kk-KZ" sz="2400" kern="1200" dirty="0">
                <a:solidFill>
                  <a:srgbClr val="000000"/>
                </a:solidFill>
                <a:effectLst/>
                <a:latin typeface="Times New Roman" panose="02020603050405020304" pitchFamily="18" charset="0"/>
                <a:ea typeface="+mn-ea"/>
              </a:rPr>
              <a:t>бұл жағдайда сорбент болып</a:t>
            </a:r>
            <a:r>
              <a:rPr lang="ru-RU" sz="2400" kern="1200" dirty="0">
                <a:solidFill>
                  <a:srgbClr val="000000"/>
                </a:solidFill>
                <a:effectLst/>
                <a:latin typeface="Times New Roman" panose="02020603050405020304" pitchFamily="18" charset="0"/>
                <a:ea typeface="+mn-ea"/>
              </a:rPr>
              <a:t> – </a:t>
            </a:r>
            <a:r>
              <a:rPr lang="ru-RU" sz="2400" i="1" kern="1200" dirty="0">
                <a:effectLst/>
                <a:latin typeface="Times New Roman" panose="02020603050405020304" pitchFamily="18" charset="0"/>
                <a:ea typeface="+mn-ea"/>
              </a:rPr>
              <a:t>ионит</a:t>
            </a:r>
            <a:r>
              <a:rPr lang="kk-KZ" sz="2400" i="1" kern="1200" dirty="0">
                <a:effectLst/>
                <a:latin typeface="Times New Roman" panose="02020603050405020304" pitchFamily="18" charset="0"/>
                <a:ea typeface="+mn-ea"/>
              </a:rPr>
              <a:t>тер</a:t>
            </a:r>
            <a:r>
              <a:rPr lang="ru-RU" sz="2400" i="1" kern="1200" dirty="0">
                <a:effectLst/>
                <a:latin typeface="Times New Roman" panose="02020603050405020304" pitchFamily="18" charset="0"/>
                <a:ea typeface="+mn-ea"/>
              </a:rPr>
              <a:t> (ион</a:t>
            </a:r>
            <a:r>
              <a:rPr lang="kk-KZ" sz="2400" i="1" kern="1200" dirty="0">
                <a:effectLst/>
                <a:latin typeface="Times New Roman" panose="02020603050405020304" pitchFamily="18" charset="0"/>
                <a:ea typeface="+mn-ea"/>
              </a:rPr>
              <a:t>алмастырғыш шайырлар, ионалмастырғыштар</a:t>
            </a:r>
            <a:r>
              <a:rPr lang="ru-RU" sz="2400" i="1" kern="1200" dirty="0">
                <a:effectLst/>
                <a:latin typeface="Times New Roman" panose="02020603050405020304" pitchFamily="18" charset="0"/>
                <a:ea typeface="+mn-ea"/>
              </a:rPr>
              <a:t>)</a:t>
            </a:r>
            <a:r>
              <a:rPr lang="kk-KZ" sz="2400" i="1" kern="1200" dirty="0">
                <a:effectLst/>
                <a:latin typeface="Times New Roman" panose="02020603050405020304" pitchFamily="18" charset="0"/>
                <a:ea typeface="+mn-ea"/>
              </a:rPr>
              <a:t> қолданылады</a:t>
            </a:r>
            <a:r>
              <a:rPr lang="kk-KZ" sz="2400" kern="1200" dirty="0">
                <a:effectLst/>
                <a:latin typeface="Times New Roman" panose="02020603050405020304" pitchFamily="18" charset="0"/>
                <a:ea typeface="+mn-ea"/>
              </a:rPr>
              <a:t> </a:t>
            </a:r>
            <a:r>
              <a:rPr lang="ru-RU" sz="2400" kern="1200" dirty="0">
                <a:solidFill>
                  <a:srgbClr val="000000"/>
                </a:solidFill>
                <a:effectLst/>
                <a:latin typeface="Times New Roman" panose="02020603050405020304" pitchFamily="18" charset="0"/>
                <a:ea typeface="+mn-ea"/>
              </a:rPr>
              <a:t>– </a:t>
            </a:r>
            <a:r>
              <a:rPr lang="kk-KZ" sz="2400" kern="1200" dirty="0">
                <a:solidFill>
                  <a:srgbClr val="000000"/>
                </a:solidFill>
                <a:effectLst/>
                <a:latin typeface="Times New Roman" panose="02020603050405020304" pitchFamily="18" charset="0"/>
                <a:ea typeface="+mn-ea"/>
              </a:rPr>
              <a:t>зерттелетін ерітіндіден катионадар мен аниондарды сіңіреді, сонымен қатар зарыдтары сәйкес келетін басқа иондардың эквивалентті мөлшерін бөліп шығарады. </a:t>
            </a:r>
            <a:endParaRPr lang="ru-RU" sz="20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852FBF5F-7103-4547-BB59-E85C69161B45}"/>
              </a:ext>
            </a:extLst>
          </p:cNvPr>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1000041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0FCC7DDA-A5F1-4377-93A8-E0C8DC5E6C43}"/>
              </a:ext>
            </a:extLst>
          </p:cNvPr>
          <p:cNvPicPr>
            <a:picLocks noGrp="1" noChangeAspect="1"/>
          </p:cNvPicPr>
          <p:nvPr>
            <p:ph sz="quarter" idx="1"/>
          </p:nvPr>
        </p:nvPicPr>
        <p:blipFill>
          <a:blip r:embed="rId2"/>
          <a:stretch>
            <a:fillRect/>
          </a:stretch>
        </p:blipFill>
        <p:spPr>
          <a:xfrm>
            <a:off x="683568" y="548680"/>
            <a:ext cx="7560840" cy="5832648"/>
          </a:xfrm>
          <a:prstGeom prst="rect">
            <a:avLst/>
          </a:prstGeom>
        </p:spPr>
      </p:pic>
      <p:sp>
        <p:nvSpPr>
          <p:cNvPr id="4" name="Номер слайда 3">
            <a:extLst>
              <a:ext uri="{FF2B5EF4-FFF2-40B4-BE49-F238E27FC236}">
                <a16:creationId xmlns:a16="http://schemas.microsoft.com/office/drawing/2014/main" id="{11287FDF-81E5-4FCF-903A-A0D8D437116E}"/>
              </a:ext>
            </a:extLst>
          </p:cNvPr>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37650274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9359</TotalTime>
  <Words>674</Words>
  <Application>Microsoft Office PowerPoint</Application>
  <PresentationFormat>Экран (4:3)</PresentationFormat>
  <Paragraphs>77</Paragraphs>
  <Slides>14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14</vt:i4>
      </vt:variant>
    </vt:vector>
  </HeadingPairs>
  <TitlesOfParts>
    <vt:vector size="21" baseType="lpstr">
      <vt:lpstr>Arial</vt:lpstr>
      <vt:lpstr>Calibri</vt:lpstr>
      <vt:lpstr>Century Schoolbook</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Исмаилова Акмарал</cp:lastModifiedBy>
  <cp:revision>308</cp:revision>
  <dcterms:created xsi:type="dcterms:W3CDTF">2012-02-27T19:01:21Z</dcterms:created>
  <dcterms:modified xsi:type="dcterms:W3CDTF">2021-04-21T04:51:07Z</dcterms:modified>
</cp:coreProperties>
</file>